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62" r:id="rId5"/>
    <p:sldId id="266" r:id="rId6"/>
    <p:sldId id="275" r:id="rId7"/>
    <p:sldId id="272" r:id="rId8"/>
    <p:sldId id="259" r:id="rId9"/>
    <p:sldId id="273" r:id="rId10"/>
    <p:sldId id="260" r:id="rId11"/>
    <p:sldId id="264" r:id="rId12"/>
    <p:sldId id="276" r:id="rId13"/>
    <p:sldId id="277" r:id="rId14"/>
    <p:sldId id="278" r:id="rId15"/>
    <p:sldId id="279" r:id="rId16"/>
    <p:sldId id="280" r:id="rId17"/>
    <p:sldId id="268" r:id="rId18"/>
    <p:sldId id="261" r:id="rId19"/>
    <p:sldId id="269" r:id="rId20"/>
    <p:sldId id="281" r:id="rId21"/>
    <p:sldId id="271" r:id="rId22"/>
  </p:sldIdLst>
  <p:sldSz cx="12192000" cy="6858000"/>
  <p:notesSz cx="6858000" cy="9144000"/>
  <p:embeddedFontLst>
    <p:embeddedFont>
      <p:font typeface="Arial Unicode MS" panose="020B0604020202020204" pitchFamily="34" charset="-122"/>
      <p:regular r:id="rId2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394" y="58"/>
      </p:cViewPr>
      <p:guideLst/>
    </p:cSldViewPr>
  </p:slideViewPr>
  <p:notesTextViewPr>
    <p:cViewPr>
      <p:scale>
        <a:sx n="1" d="1"/>
        <a:sy n="1" d="1"/>
      </p:scale>
      <p:origin x="0" y="0"/>
    </p:cViewPr>
  </p:notesTextViewPr>
  <p:sorterViewPr>
    <p:cViewPr>
      <p:scale>
        <a:sx n="75" d="100"/>
        <a:sy n="75" d="100"/>
      </p:scale>
      <p:origin x="0" y="-2141"/>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jpe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bg>
      <p:bgPr>
        <a:gradFill flip="none" rotWithShape="1">
          <a:gsLst>
            <a:gs pos="0">
              <a:schemeClr val="accent3">
                <a:lumMod val="20000"/>
                <a:lumOff val="80000"/>
                <a:alpha val="10000"/>
              </a:schemeClr>
            </a:gs>
            <a:gs pos="100000">
              <a:schemeClr val="accent3">
                <a:lumMod val="20000"/>
                <a:lumOff val="80000"/>
                <a:alpha val="50000"/>
              </a:schemeClr>
            </a:gs>
          </a:gsLst>
          <a:path path="circle">
            <a:fillToRect r="100000" b="100000"/>
          </a:path>
          <a:tileRect l="-100000" t="-100000"/>
        </a:gradFill>
        <a:effectLst/>
      </p:bgPr>
    </p:bg>
    <p:spTree>
      <p:nvGrpSpPr>
        <p:cNvPr id="1" name=""/>
        <p:cNvGrpSpPr/>
        <p:nvPr/>
      </p:nvGrpSpPr>
      <p:grpSpPr>
        <a:xfrm>
          <a:off x="0" y="0"/>
          <a:ext cx="0" cy="0"/>
          <a:chOff x="0" y="0"/>
          <a:chExt cx="0" cy="0"/>
        </a:xfrm>
      </p:grpSpPr>
      <p:sp>
        <p:nvSpPr>
          <p:cNvPr id="15" name="文本框 14">
            <a:extLst>
              <a:ext uri="{FF2B5EF4-FFF2-40B4-BE49-F238E27FC236}">
                <a16:creationId xmlns:a16="http://schemas.microsoft.com/office/drawing/2014/main" id="{16597667-682D-1916-FBE1-DF9FBB5512F0}"/>
              </a:ext>
            </a:extLst>
          </p:cNvPr>
          <p:cNvSpPr txBox="1"/>
          <p:nvPr userDrawn="1"/>
        </p:nvSpPr>
        <p:spPr>
          <a:xfrm>
            <a:off x="9909313" y="296864"/>
            <a:ext cx="1587360" cy="329302"/>
          </a:xfrm>
          <a:prstGeom prst="rect">
            <a:avLst/>
          </a:prstGeom>
          <a:noFill/>
        </p:spPr>
        <p:txBody>
          <a:bodyPr wrap="square">
            <a:noAutofit/>
          </a:bodyPr>
          <a:lstStyle/>
          <a:p>
            <a:pPr algn="r"/>
            <a:r>
              <a:rPr lang="zh-CN" altLang="en-US" sz="1050" dirty="0">
                <a:solidFill>
                  <a:schemeClr val="tx1">
                    <a:lumMod val="65000"/>
                    <a:lumOff val="35000"/>
                  </a:schemeClr>
                </a:solidFill>
                <a:latin typeface="+mj-lt"/>
              </a:rPr>
              <a:t>PRESENTATION OF ACADEMIC REPORT</a:t>
            </a:r>
          </a:p>
        </p:txBody>
      </p:sp>
      <p:sp>
        <p:nvSpPr>
          <p:cNvPr id="16" name="任意多边形: 形状 15">
            <a:extLst>
              <a:ext uri="{FF2B5EF4-FFF2-40B4-BE49-F238E27FC236}">
                <a16:creationId xmlns:a16="http://schemas.microsoft.com/office/drawing/2014/main" id="{C2987EC8-7D40-240C-9848-F2B049CAB791}"/>
              </a:ext>
            </a:extLst>
          </p:cNvPr>
          <p:cNvSpPr/>
          <p:nvPr userDrawn="1"/>
        </p:nvSpPr>
        <p:spPr>
          <a:xfrm>
            <a:off x="695326" y="29686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sp>
        <p:nvSpPr>
          <p:cNvPr id="17" name="椭圆 16">
            <a:extLst>
              <a:ext uri="{FF2B5EF4-FFF2-40B4-BE49-F238E27FC236}">
                <a16:creationId xmlns:a16="http://schemas.microsoft.com/office/drawing/2014/main" id="{A03A864F-AC97-83FE-993A-47C3BCB842DA}"/>
              </a:ext>
            </a:extLst>
          </p:cNvPr>
          <p:cNvSpPr/>
          <p:nvPr userDrawn="1"/>
        </p:nvSpPr>
        <p:spPr>
          <a:xfrm>
            <a:off x="2712305" y="296863"/>
            <a:ext cx="3383695" cy="3383695"/>
          </a:xfrm>
          <a:prstGeom prst="ellipse">
            <a:avLst/>
          </a:prstGeom>
          <a:gradFill flip="none" rotWithShape="1">
            <a:gsLst>
              <a:gs pos="100000">
                <a:schemeClr val="accent3">
                  <a:lumMod val="60000"/>
                  <a:lumOff val="40000"/>
                </a:schemeClr>
              </a:gs>
              <a:gs pos="0">
                <a:schemeClr val="accent3">
                  <a:lumMod val="60000"/>
                  <a:lumOff val="40000"/>
                  <a:alpha val="0"/>
                </a:schemeClr>
              </a:gs>
            </a:gsLst>
            <a:lin ang="2700000" scaled="1"/>
            <a:tileRect/>
          </a:gradFill>
          <a:ln>
            <a:noFill/>
          </a:ln>
          <a:effectLst>
            <a:outerShdw blurRad="254000" dist="127000" dir="2700000" algn="tl"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任意多边形: 形状 22">
            <a:extLst>
              <a:ext uri="{FF2B5EF4-FFF2-40B4-BE49-F238E27FC236}">
                <a16:creationId xmlns:a16="http://schemas.microsoft.com/office/drawing/2014/main" id="{DA3660EF-CF25-DCB2-FDD3-EDBE75F97B16}"/>
              </a:ext>
            </a:extLst>
          </p:cNvPr>
          <p:cNvSpPr/>
          <p:nvPr userDrawn="1"/>
        </p:nvSpPr>
        <p:spPr>
          <a:xfrm>
            <a:off x="7140053" y="1856473"/>
            <a:ext cx="5051947" cy="5013250"/>
          </a:xfrm>
          <a:custGeom>
            <a:avLst/>
            <a:gdLst>
              <a:gd name="connsiteX0" fmla="*/ 3371794 w 5051947"/>
              <a:gd name="connsiteY0" fmla="*/ 0 h 5013250"/>
              <a:gd name="connsiteX1" fmla="*/ 4978991 w 5051947"/>
              <a:gd name="connsiteY1" fmla="*/ 406958 h 5013250"/>
              <a:gd name="connsiteX2" fmla="*/ 5051947 w 5051947"/>
              <a:gd name="connsiteY2" fmla="*/ 451280 h 5013250"/>
              <a:gd name="connsiteX3" fmla="*/ 5051947 w 5051947"/>
              <a:gd name="connsiteY3" fmla="*/ 5013250 h 5013250"/>
              <a:gd name="connsiteX4" fmla="*/ 427771 w 5051947"/>
              <a:gd name="connsiteY4" fmla="*/ 5013250 h 5013250"/>
              <a:gd name="connsiteX5" fmla="*/ 406958 w 5051947"/>
              <a:gd name="connsiteY5" fmla="*/ 4978991 h 5013250"/>
              <a:gd name="connsiteX6" fmla="*/ 0 w 5051947"/>
              <a:gd name="connsiteY6" fmla="*/ 3371794 h 5013250"/>
              <a:gd name="connsiteX7" fmla="*/ 3371794 w 5051947"/>
              <a:gd name="connsiteY7" fmla="*/ 0 h 50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1947" h="5013250">
                <a:moveTo>
                  <a:pt x="3371794" y="0"/>
                </a:moveTo>
                <a:cubicBezTo>
                  <a:pt x="3953729" y="0"/>
                  <a:pt x="4501231" y="147422"/>
                  <a:pt x="4978991" y="406958"/>
                </a:cubicBezTo>
                <a:lnTo>
                  <a:pt x="5051947" y="451280"/>
                </a:lnTo>
                <a:lnTo>
                  <a:pt x="5051947" y="5013250"/>
                </a:lnTo>
                <a:lnTo>
                  <a:pt x="427771" y="5013250"/>
                </a:lnTo>
                <a:lnTo>
                  <a:pt x="406958" y="4978991"/>
                </a:lnTo>
                <a:cubicBezTo>
                  <a:pt x="147423" y="4501231"/>
                  <a:pt x="0" y="3953729"/>
                  <a:pt x="0" y="3371794"/>
                </a:cubicBezTo>
                <a:cubicBezTo>
                  <a:pt x="0" y="1509604"/>
                  <a:pt x="1509604" y="0"/>
                  <a:pt x="3371794" y="0"/>
                </a:cubicBezTo>
                <a:close/>
              </a:path>
            </a:pathLst>
          </a:custGeom>
          <a:gradFill flip="none" rotWithShape="1">
            <a:gsLst>
              <a:gs pos="0">
                <a:schemeClr val="accent3">
                  <a:lumMod val="60000"/>
                  <a:lumOff val="40000"/>
                </a:schemeClr>
              </a:gs>
              <a:gs pos="100000">
                <a:schemeClr val="accent3">
                  <a:lumMod val="60000"/>
                  <a:lumOff val="40000"/>
                  <a:alpha val="0"/>
                </a:schemeClr>
              </a:gs>
            </a:gsLst>
            <a:lin ang="2700000" scaled="1"/>
            <a:tileRect/>
          </a:gradFill>
          <a:ln>
            <a:noFill/>
          </a:ln>
          <a:effectLst>
            <a:outerShdw blurRad="254000" dist="127000" dir="13500000" algn="b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3051827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bg>
      <p:bgPr>
        <a:gradFill>
          <a:gsLst>
            <a:gs pos="100000">
              <a:schemeClr val="accent3">
                <a:lumMod val="20000"/>
                <a:lumOff val="80000"/>
                <a:alpha val="10000"/>
              </a:schemeClr>
            </a:gs>
            <a:gs pos="0">
              <a:schemeClr val="accent3">
                <a:lumMod val="20000"/>
                <a:lumOff val="80000"/>
                <a:alpha val="50000"/>
              </a:schemeClr>
            </a:gs>
          </a:gsLst>
          <a:path path="circle">
            <a:fillToRect r="100000" b="100000"/>
          </a:path>
        </a:gradFill>
        <a:effectLst/>
      </p:bgPr>
    </p:bg>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C9FDD3A-1EEA-8217-3262-A10A98DCA086}"/>
              </a:ext>
            </a:extLst>
          </p:cNvPr>
          <p:cNvSpPr txBox="1"/>
          <p:nvPr userDrawn="1"/>
        </p:nvSpPr>
        <p:spPr>
          <a:xfrm>
            <a:off x="9909313" y="296864"/>
            <a:ext cx="1587360" cy="329302"/>
          </a:xfrm>
          <a:prstGeom prst="rect">
            <a:avLst/>
          </a:prstGeom>
          <a:noFill/>
        </p:spPr>
        <p:txBody>
          <a:bodyPr wrap="square">
            <a:noAutofit/>
          </a:bodyPr>
          <a:lstStyle/>
          <a:p>
            <a:pPr algn="r"/>
            <a:r>
              <a:rPr lang="zh-CN" altLang="en-US" sz="1050" dirty="0">
                <a:solidFill>
                  <a:schemeClr val="tx1">
                    <a:lumMod val="65000"/>
                    <a:lumOff val="35000"/>
                  </a:schemeClr>
                </a:solidFill>
                <a:latin typeface="+mj-lt"/>
              </a:rPr>
              <a:t>PRESENTATION OF ACADEMIC REPORT</a:t>
            </a:r>
          </a:p>
        </p:txBody>
      </p:sp>
      <p:sp>
        <p:nvSpPr>
          <p:cNvPr id="4" name="任意多边形: 形状 3">
            <a:extLst>
              <a:ext uri="{FF2B5EF4-FFF2-40B4-BE49-F238E27FC236}">
                <a16:creationId xmlns:a16="http://schemas.microsoft.com/office/drawing/2014/main" id="{F9507450-7DF6-23ED-3CB8-33E23F2C048A}"/>
              </a:ext>
            </a:extLst>
          </p:cNvPr>
          <p:cNvSpPr/>
          <p:nvPr userDrawn="1"/>
        </p:nvSpPr>
        <p:spPr>
          <a:xfrm>
            <a:off x="695326" y="29686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sp>
        <p:nvSpPr>
          <p:cNvPr id="12" name="任意多边形: 形状 11">
            <a:extLst>
              <a:ext uri="{FF2B5EF4-FFF2-40B4-BE49-F238E27FC236}">
                <a16:creationId xmlns:a16="http://schemas.microsoft.com/office/drawing/2014/main" id="{D47315A8-9569-BA5A-EDAA-A2A2F60DA16F}"/>
              </a:ext>
            </a:extLst>
          </p:cNvPr>
          <p:cNvSpPr/>
          <p:nvPr userDrawn="1"/>
        </p:nvSpPr>
        <p:spPr>
          <a:xfrm>
            <a:off x="2755594" y="3901440"/>
            <a:ext cx="6680815" cy="2956560"/>
          </a:xfrm>
          <a:custGeom>
            <a:avLst/>
            <a:gdLst>
              <a:gd name="connsiteX0" fmla="*/ 3340407 w 6680815"/>
              <a:gd name="connsiteY0" fmla="*/ 0 h 2956560"/>
              <a:gd name="connsiteX1" fmla="*/ 6640020 w 6680815"/>
              <a:gd name="connsiteY1" fmla="*/ 2689263 h 2956560"/>
              <a:gd name="connsiteX2" fmla="*/ 6680815 w 6680815"/>
              <a:gd name="connsiteY2" fmla="*/ 2956560 h 2956560"/>
              <a:gd name="connsiteX3" fmla="*/ 0 w 6680815"/>
              <a:gd name="connsiteY3" fmla="*/ 2956560 h 2956560"/>
              <a:gd name="connsiteX4" fmla="*/ 40794 w 6680815"/>
              <a:gd name="connsiteY4" fmla="*/ 2689263 h 2956560"/>
              <a:gd name="connsiteX5" fmla="*/ 3340407 w 6680815"/>
              <a:gd name="connsiteY5" fmla="*/ 0 h 2956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80815" h="2956560">
                <a:moveTo>
                  <a:pt x="3340407" y="0"/>
                </a:moveTo>
                <a:cubicBezTo>
                  <a:pt x="4968010" y="0"/>
                  <a:pt x="6325963" y="1154504"/>
                  <a:pt x="6640020" y="2689263"/>
                </a:cubicBezTo>
                <a:lnTo>
                  <a:pt x="6680815" y="2956560"/>
                </a:lnTo>
                <a:lnTo>
                  <a:pt x="0" y="2956560"/>
                </a:lnTo>
                <a:lnTo>
                  <a:pt x="40794" y="2689263"/>
                </a:lnTo>
                <a:cubicBezTo>
                  <a:pt x="354851" y="1154504"/>
                  <a:pt x="1712805" y="0"/>
                  <a:pt x="3340407" y="0"/>
                </a:cubicBezTo>
                <a:close/>
              </a:path>
            </a:pathLst>
          </a:custGeom>
          <a:gradFill flip="none" rotWithShape="1">
            <a:gsLst>
              <a:gs pos="100000">
                <a:schemeClr val="accent3"/>
              </a:gs>
              <a:gs pos="0">
                <a:schemeClr val="accent3">
                  <a:lumMod val="20000"/>
                  <a:lumOff val="80000"/>
                </a:schemeClr>
              </a:gs>
            </a:gsLst>
            <a:lin ang="0" scaled="1"/>
            <a:tileRect/>
          </a:gradFill>
          <a:ln>
            <a:noFill/>
          </a:ln>
          <a:effectLst>
            <a:outerShdw blurRad="381000" dist="127000" dir="16200000"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任意多边形: 形状 13">
            <a:extLst>
              <a:ext uri="{FF2B5EF4-FFF2-40B4-BE49-F238E27FC236}">
                <a16:creationId xmlns:a16="http://schemas.microsoft.com/office/drawing/2014/main" id="{1724B458-9AE9-ADD3-2CEC-C26DE31679AB}"/>
              </a:ext>
            </a:extLst>
          </p:cNvPr>
          <p:cNvSpPr/>
          <p:nvPr userDrawn="1"/>
        </p:nvSpPr>
        <p:spPr>
          <a:xfrm>
            <a:off x="1994230" y="2974658"/>
            <a:ext cx="8203540" cy="3883342"/>
          </a:xfrm>
          <a:custGeom>
            <a:avLst/>
            <a:gdLst>
              <a:gd name="connsiteX0" fmla="*/ 4101770 w 8203540"/>
              <a:gd name="connsiteY0" fmla="*/ 0 h 3883342"/>
              <a:gd name="connsiteX1" fmla="*/ 8188693 w 8203540"/>
              <a:gd name="connsiteY1" fmla="*/ 3688100 h 3883342"/>
              <a:gd name="connsiteX2" fmla="*/ 8203540 w 8203540"/>
              <a:gd name="connsiteY2" fmla="*/ 3883342 h 3883342"/>
              <a:gd name="connsiteX3" fmla="*/ 0 w 8203540"/>
              <a:gd name="connsiteY3" fmla="*/ 3883342 h 3883342"/>
              <a:gd name="connsiteX4" fmla="*/ 14847 w 8203540"/>
              <a:gd name="connsiteY4" fmla="*/ 3688100 h 3883342"/>
              <a:gd name="connsiteX5" fmla="*/ 4101770 w 8203540"/>
              <a:gd name="connsiteY5" fmla="*/ 0 h 388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03540" h="3883342">
                <a:moveTo>
                  <a:pt x="4101770" y="0"/>
                </a:moveTo>
                <a:cubicBezTo>
                  <a:pt x="6228826" y="0"/>
                  <a:pt x="7978316" y="1616549"/>
                  <a:pt x="8188693" y="3688100"/>
                </a:cubicBezTo>
                <a:lnTo>
                  <a:pt x="8203540" y="3883342"/>
                </a:lnTo>
                <a:lnTo>
                  <a:pt x="0" y="3883342"/>
                </a:lnTo>
                <a:lnTo>
                  <a:pt x="14847" y="3688100"/>
                </a:lnTo>
                <a:cubicBezTo>
                  <a:pt x="225225" y="1616549"/>
                  <a:pt x="1974715" y="0"/>
                  <a:pt x="4101770" y="0"/>
                </a:cubicBezTo>
                <a:close/>
              </a:path>
            </a:pathLst>
          </a:custGeom>
          <a:noFill/>
          <a:ln w="63500">
            <a:gradFill flip="none" rotWithShape="1">
              <a:gsLst>
                <a:gs pos="0">
                  <a:schemeClr val="accent1">
                    <a:lumMod val="40000"/>
                    <a:lumOff val="60000"/>
                  </a:schemeClr>
                </a:gs>
                <a:gs pos="100000">
                  <a:schemeClr val="accent1">
                    <a:lumMod val="20000"/>
                    <a:lumOff val="80000"/>
                    <a:alpha val="0"/>
                  </a:schemeClr>
                </a:gs>
              </a:gsLst>
              <a:lin ang="54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0" name="任意多边形: 形状 19">
            <a:extLst>
              <a:ext uri="{FF2B5EF4-FFF2-40B4-BE49-F238E27FC236}">
                <a16:creationId xmlns:a16="http://schemas.microsoft.com/office/drawing/2014/main" id="{9B527A04-8085-54F3-1234-01ACE9179E31}"/>
              </a:ext>
            </a:extLst>
          </p:cNvPr>
          <p:cNvSpPr/>
          <p:nvPr userDrawn="1"/>
        </p:nvSpPr>
        <p:spPr>
          <a:xfrm>
            <a:off x="2133045" y="3108484"/>
            <a:ext cx="7925912" cy="3749516"/>
          </a:xfrm>
          <a:custGeom>
            <a:avLst/>
            <a:gdLst>
              <a:gd name="connsiteX0" fmla="*/ 3962957 w 7925912"/>
              <a:gd name="connsiteY0" fmla="*/ 0 h 3749516"/>
              <a:gd name="connsiteX1" fmla="*/ 7916744 w 7925912"/>
              <a:gd name="connsiteY1" fmla="*/ 3567958 h 3749516"/>
              <a:gd name="connsiteX2" fmla="*/ 7925912 w 7925912"/>
              <a:gd name="connsiteY2" fmla="*/ 3749516 h 3749516"/>
              <a:gd name="connsiteX3" fmla="*/ 0 w 7925912"/>
              <a:gd name="connsiteY3" fmla="*/ 3749516 h 3749516"/>
              <a:gd name="connsiteX4" fmla="*/ 9168 w 7925912"/>
              <a:gd name="connsiteY4" fmla="*/ 3567958 h 3749516"/>
              <a:gd name="connsiteX5" fmla="*/ 3962957 w 7925912"/>
              <a:gd name="connsiteY5" fmla="*/ 0 h 3749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925912" h="3749516">
                <a:moveTo>
                  <a:pt x="3962957" y="0"/>
                </a:moveTo>
                <a:cubicBezTo>
                  <a:pt x="6020721" y="0"/>
                  <a:pt x="7713220" y="1563889"/>
                  <a:pt x="7916744" y="3567958"/>
                </a:cubicBezTo>
                <a:lnTo>
                  <a:pt x="7925912" y="3749516"/>
                </a:lnTo>
                <a:lnTo>
                  <a:pt x="0" y="3749516"/>
                </a:lnTo>
                <a:lnTo>
                  <a:pt x="9168" y="3567958"/>
                </a:lnTo>
                <a:cubicBezTo>
                  <a:pt x="212693" y="1563889"/>
                  <a:pt x="1905192" y="0"/>
                  <a:pt x="3962957" y="0"/>
                </a:cubicBezTo>
                <a:close/>
              </a:path>
            </a:pathLst>
          </a:custGeom>
          <a:noFill/>
          <a:ln w="12700">
            <a:gradFill flip="none" rotWithShape="1">
              <a:gsLst>
                <a:gs pos="0">
                  <a:schemeClr val="accent1">
                    <a:lumMod val="40000"/>
                    <a:lumOff val="60000"/>
                    <a:alpha val="50000"/>
                  </a:schemeClr>
                </a:gs>
                <a:gs pos="100000">
                  <a:schemeClr val="accent1">
                    <a:lumMod val="20000"/>
                    <a:lumOff val="80000"/>
                    <a:alpha val="0"/>
                  </a:schemeClr>
                </a:gs>
              </a:gsLst>
              <a:lin ang="54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 name="任意多边形: 形状 17">
            <a:extLst>
              <a:ext uri="{FF2B5EF4-FFF2-40B4-BE49-F238E27FC236}">
                <a16:creationId xmlns:a16="http://schemas.microsoft.com/office/drawing/2014/main" id="{5D774F93-5FF2-6B1C-A5B5-7F1C7B99EE01}"/>
              </a:ext>
            </a:extLst>
          </p:cNvPr>
          <p:cNvSpPr/>
          <p:nvPr userDrawn="1"/>
        </p:nvSpPr>
        <p:spPr>
          <a:xfrm>
            <a:off x="2460944" y="3436382"/>
            <a:ext cx="7270115" cy="3421618"/>
          </a:xfrm>
          <a:custGeom>
            <a:avLst/>
            <a:gdLst>
              <a:gd name="connsiteX0" fmla="*/ 3635057 w 7270115"/>
              <a:gd name="connsiteY0" fmla="*/ 0 h 3421618"/>
              <a:gd name="connsiteX1" fmla="*/ 7262640 w 7270115"/>
              <a:gd name="connsiteY1" fmla="*/ 3273585 h 3421618"/>
              <a:gd name="connsiteX2" fmla="*/ 7270115 w 7270115"/>
              <a:gd name="connsiteY2" fmla="*/ 3421618 h 3421618"/>
              <a:gd name="connsiteX3" fmla="*/ 0 w 7270115"/>
              <a:gd name="connsiteY3" fmla="*/ 3421618 h 3421618"/>
              <a:gd name="connsiteX4" fmla="*/ 7475 w 7270115"/>
              <a:gd name="connsiteY4" fmla="*/ 3273585 h 3421618"/>
              <a:gd name="connsiteX5" fmla="*/ 3635057 w 7270115"/>
              <a:gd name="connsiteY5" fmla="*/ 0 h 3421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0115" h="3421618">
                <a:moveTo>
                  <a:pt x="3635057" y="0"/>
                </a:moveTo>
                <a:cubicBezTo>
                  <a:pt x="5523047" y="0"/>
                  <a:pt x="7075908" y="1434861"/>
                  <a:pt x="7262640" y="3273585"/>
                </a:cubicBezTo>
                <a:lnTo>
                  <a:pt x="7270115" y="3421618"/>
                </a:lnTo>
                <a:lnTo>
                  <a:pt x="0" y="3421618"/>
                </a:lnTo>
                <a:lnTo>
                  <a:pt x="7475" y="3273585"/>
                </a:lnTo>
                <a:cubicBezTo>
                  <a:pt x="194207" y="1434861"/>
                  <a:pt x="1747068" y="0"/>
                  <a:pt x="3635057" y="0"/>
                </a:cubicBezTo>
                <a:close/>
              </a:path>
            </a:pathLst>
          </a:custGeom>
          <a:noFill/>
          <a:ln w="25400">
            <a:gradFill flip="none" rotWithShape="1">
              <a:gsLst>
                <a:gs pos="0">
                  <a:schemeClr val="accent2">
                    <a:lumMod val="20000"/>
                    <a:lumOff val="80000"/>
                    <a:alpha val="40000"/>
                  </a:schemeClr>
                </a:gs>
                <a:gs pos="100000">
                  <a:schemeClr val="accent2">
                    <a:lumMod val="60000"/>
                    <a:lumOff val="40000"/>
                    <a:alpha val="50000"/>
                  </a:schemeClr>
                </a:gs>
              </a:gsLst>
              <a:lin ang="54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1" name="椭圆 20">
            <a:extLst>
              <a:ext uri="{FF2B5EF4-FFF2-40B4-BE49-F238E27FC236}">
                <a16:creationId xmlns:a16="http://schemas.microsoft.com/office/drawing/2014/main" id="{38C0F170-39FC-B7BD-BE43-82A9D357A33F}"/>
              </a:ext>
            </a:extLst>
          </p:cNvPr>
          <p:cNvSpPr/>
          <p:nvPr userDrawn="1"/>
        </p:nvSpPr>
        <p:spPr>
          <a:xfrm>
            <a:off x="1448644" y="1121333"/>
            <a:ext cx="1015663" cy="1015663"/>
          </a:xfrm>
          <a:prstGeom prst="ellipse">
            <a:avLst/>
          </a:prstGeom>
          <a:solidFill>
            <a:schemeClr val="accent3">
              <a:lumMod val="60000"/>
              <a:lumOff val="40000"/>
            </a:schemeClr>
          </a:solidFill>
          <a:ln>
            <a:noFill/>
          </a:ln>
          <a:effectLst>
            <a:outerShdw blurRad="254000" dist="127000" dir="8100000" algn="tr" rotWithShape="0">
              <a:schemeClr val="accent3">
                <a:lumMod val="50000"/>
                <a:alpha val="20000"/>
              </a:schemeClr>
            </a:outerShdw>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a:extLst>
              <a:ext uri="{FF2B5EF4-FFF2-40B4-BE49-F238E27FC236}">
                <a16:creationId xmlns:a16="http://schemas.microsoft.com/office/drawing/2014/main" id="{9FDED076-EEAE-6E96-0892-A7089C3AE099}"/>
              </a:ext>
            </a:extLst>
          </p:cNvPr>
          <p:cNvSpPr/>
          <p:nvPr userDrawn="1"/>
        </p:nvSpPr>
        <p:spPr>
          <a:xfrm>
            <a:off x="9922384" y="1994756"/>
            <a:ext cx="1015663" cy="1015663"/>
          </a:xfrm>
          <a:prstGeom prst="ellipse">
            <a:avLst/>
          </a:prstGeom>
          <a:solidFill>
            <a:schemeClr val="accent1">
              <a:lumMod val="60000"/>
              <a:lumOff val="40000"/>
            </a:schemeClr>
          </a:solidFill>
          <a:ln>
            <a:noFill/>
          </a:ln>
          <a:effectLst>
            <a:outerShdw blurRad="254000" dist="127000" dir="8100000" algn="tr" rotWithShape="0">
              <a:schemeClr val="accent3">
                <a:lumMod val="50000"/>
                <a:alpha val="20000"/>
              </a:schemeClr>
            </a:outerShdw>
            <a:softEdge rad="254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45719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转场页">
    <p:bg>
      <p:bgPr>
        <a:gradFill>
          <a:gsLst>
            <a:gs pos="0">
              <a:schemeClr val="accent3">
                <a:lumMod val="20000"/>
                <a:lumOff val="80000"/>
                <a:alpha val="10000"/>
              </a:schemeClr>
            </a:gs>
            <a:gs pos="100000">
              <a:schemeClr val="accent3">
                <a:lumMod val="20000"/>
                <a:lumOff val="80000"/>
                <a:alpha val="50000"/>
              </a:schemeClr>
            </a:gs>
          </a:gsLst>
          <a:path path="circle">
            <a:fillToRect r="100000" b="100000"/>
          </a:path>
        </a:gradFill>
        <a:effectLst/>
      </p:bgPr>
    </p:bg>
    <p:spTree>
      <p:nvGrpSpPr>
        <p:cNvPr id="1" name=""/>
        <p:cNvGrpSpPr/>
        <p:nvPr/>
      </p:nvGrpSpPr>
      <p:grpSpPr>
        <a:xfrm>
          <a:off x="0" y="0"/>
          <a:ext cx="0" cy="0"/>
          <a:chOff x="0" y="0"/>
          <a:chExt cx="0" cy="0"/>
        </a:xfrm>
      </p:grpSpPr>
      <p:sp>
        <p:nvSpPr>
          <p:cNvPr id="28" name="任意多边形: 形状 27">
            <a:extLst>
              <a:ext uri="{FF2B5EF4-FFF2-40B4-BE49-F238E27FC236}">
                <a16:creationId xmlns:a16="http://schemas.microsoft.com/office/drawing/2014/main" id="{DA923E41-700D-A533-9F8D-0639AE84F788}"/>
              </a:ext>
            </a:extLst>
          </p:cNvPr>
          <p:cNvSpPr/>
          <p:nvPr userDrawn="1"/>
        </p:nvSpPr>
        <p:spPr>
          <a:xfrm>
            <a:off x="717454" y="1"/>
            <a:ext cx="10757092" cy="6857999"/>
          </a:xfrm>
          <a:custGeom>
            <a:avLst/>
            <a:gdLst>
              <a:gd name="connsiteX0" fmla="*/ 1234909 w 10757092"/>
              <a:gd name="connsiteY0" fmla="*/ 0 h 6857999"/>
              <a:gd name="connsiteX1" fmla="*/ 9522185 w 10757092"/>
              <a:gd name="connsiteY1" fmla="*/ 0 h 6857999"/>
              <a:gd name="connsiteX2" fmla="*/ 9528894 w 10757092"/>
              <a:gd name="connsiteY2" fmla="*/ 7745 h 6857999"/>
              <a:gd name="connsiteX3" fmla="*/ 10757092 w 10757092"/>
              <a:gd name="connsiteY3" fmla="*/ 3429000 h 6857999"/>
              <a:gd name="connsiteX4" fmla="*/ 9528894 w 10757092"/>
              <a:gd name="connsiteY4" fmla="*/ 6850255 h 6857999"/>
              <a:gd name="connsiteX5" fmla="*/ 9522185 w 10757092"/>
              <a:gd name="connsiteY5" fmla="*/ 6857999 h 6857999"/>
              <a:gd name="connsiteX6" fmla="*/ 1234907 w 10757092"/>
              <a:gd name="connsiteY6" fmla="*/ 6857999 h 6857999"/>
              <a:gd name="connsiteX7" fmla="*/ 1228199 w 10757092"/>
              <a:gd name="connsiteY7" fmla="*/ 6850255 h 6857999"/>
              <a:gd name="connsiteX8" fmla="*/ 0 w 10757092"/>
              <a:gd name="connsiteY8" fmla="*/ 3429000 h 6857999"/>
              <a:gd name="connsiteX9" fmla="*/ 1228199 w 10757092"/>
              <a:gd name="connsiteY9" fmla="*/ 7745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57092" h="6857999">
                <a:moveTo>
                  <a:pt x="1234909" y="0"/>
                </a:moveTo>
                <a:lnTo>
                  <a:pt x="9522185" y="0"/>
                </a:lnTo>
                <a:lnTo>
                  <a:pt x="9528894" y="7745"/>
                </a:lnTo>
                <a:cubicBezTo>
                  <a:pt x="10296175" y="937475"/>
                  <a:pt x="10757092" y="2129411"/>
                  <a:pt x="10757092" y="3429000"/>
                </a:cubicBezTo>
                <a:cubicBezTo>
                  <a:pt x="10757092" y="4728589"/>
                  <a:pt x="10296175" y="5920525"/>
                  <a:pt x="9528894" y="6850255"/>
                </a:cubicBezTo>
                <a:lnTo>
                  <a:pt x="9522185" y="6857999"/>
                </a:lnTo>
                <a:lnTo>
                  <a:pt x="1234907" y="6857999"/>
                </a:lnTo>
                <a:lnTo>
                  <a:pt x="1228199" y="6850255"/>
                </a:lnTo>
                <a:cubicBezTo>
                  <a:pt x="460917" y="5920525"/>
                  <a:pt x="0" y="4728589"/>
                  <a:pt x="0" y="3429000"/>
                </a:cubicBezTo>
                <a:cubicBezTo>
                  <a:pt x="0" y="2129411"/>
                  <a:pt x="460919" y="937475"/>
                  <a:pt x="1228199" y="774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7" name="任意多边形: 形状 26">
            <a:extLst>
              <a:ext uri="{FF2B5EF4-FFF2-40B4-BE49-F238E27FC236}">
                <a16:creationId xmlns:a16="http://schemas.microsoft.com/office/drawing/2014/main" id="{B0828541-66C1-E40E-4354-36067EF2A162}"/>
              </a:ext>
            </a:extLst>
          </p:cNvPr>
          <p:cNvSpPr/>
          <p:nvPr userDrawn="1"/>
        </p:nvSpPr>
        <p:spPr>
          <a:xfrm>
            <a:off x="1692227" y="1"/>
            <a:ext cx="8807546" cy="6857998"/>
          </a:xfrm>
          <a:custGeom>
            <a:avLst/>
            <a:gdLst>
              <a:gd name="connsiteX0" fmla="*/ 1641802 w 8807546"/>
              <a:gd name="connsiteY0" fmla="*/ 0 h 6857998"/>
              <a:gd name="connsiteX1" fmla="*/ 7165744 w 8807546"/>
              <a:gd name="connsiteY1" fmla="*/ 0 h 6857998"/>
              <a:gd name="connsiteX2" fmla="*/ 7204982 w 8807546"/>
              <a:gd name="connsiteY2" fmla="*/ 30835 h 6857998"/>
              <a:gd name="connsiteX3" fmla="*/ 8807546 w 8807546"/>
              <a:gd name="connsiteY3" fmla="*/ 3429000 h 6857998"/>
              <a:gd name="connsiteX4" fmla="*/ 7204982 w 8807546"/>
              <a:gd name="connsiteY4" fmla="*/ 6827166 h 6857998"/>
              <a:gd name="connsiteX5" fmla="*/ 7165747 w 8807546"/>
              <a:gd name="connsiteY5" fmla="*/ 6857998 h 6857998"/>
              <a:gd name="connsiteX6" fmla="*/ 1641799 w 8807546"/>
              <a:gd name="connsiteY6" fmla="*/ 6857998 h 6857998"/>
              <a:gd name="connsiteX7" fmla="*/ 1602565 w 8807546"/>
              <a:gd name="connsiteY7" fmla="*/ 6827166 h 6857998"/>
              <a:gd name="connsiteX8" fmla="*/ 0 w 8807546"/>
              <a:gd name="connsiteY8" fmla="*/ 3429000 h 6857998"/>
              <a:gd name="connsiteX9" fmla="*/ 1602566 w 8807546"/>
              <a:gd name="connsiteY9" fmla="*/ 30835 h 685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07546" h="6857998">
                <a:moveTo>
                  <a:pt x="1641802" y="0"/>
                </a:moveTo>
                <a:lnTo>
                  <a:pt x="7165744" y="0"/>
                </a:lnTo>
                <a:lnTo>
                  <a:pt x="7204982" y="30835"/>
                </a:lnTo>
                <a:cubicBezTo>
                  <a:pt x="8183708" y="838551"/>
                  <a:pt x="8807546" y="2060923"/>
                  <a:pt x="8807546" y="3429000"/>
                </a:cubicBezTo>
                <a:cubicBezTo>
                  <a:pt x="8807546" y="4797078"/>
                  <a:pt x="8183708" y="6019449"/>
                  <a:pt x="7204982" y="6827166"/>
                </a:cubicBezTo>
                <a:lnTo>
                  <a:pt x="7165747" y="6857998"/>
                </a:lnTo>
                <a:lnTo>
                  <a:pt x="1641799" y="6857998"/>
                </a:lnTo>
                <a:lnTo>
                  <a:pt x="1602565" y="6827166"/>
                </a:lnTo>
                <a:cubicBezTo>
                  <a:pt x="623838" y="6019449"/>
                  <a:pt x="0" y="4797078"/>
                  <a:pt x="0" y="3429000"/>
                </a:cubicBezTo>
                <a:cubicBezTo>
                  <a:pt x="0" y="2060923"/>
                  <a:pt x="623839" y="838551"/>
                  <a:pt x="1602566" y="30835"/>
                </a:cubicBezTo>
                <a:close/>
              </a:path>
            </a:pathLst>
          </a:custGeom>
          <a:solidFill>
            <a:schemeClr val="accent3">
              <a:lumMod val="40000"/>
              <a:lumOff val="60000"/>
            </a:schemeClr>
          </a:solidFill>
          <a:ln>
            <a:noFill/>
          </a:ln>
          <a:effectLst>
            <a:innerShdw blurRad="254000">
              <a:schemeClr val="accent3">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lumMod val="100000"/>
                </a:schemeClr>
              </a:solidFill>
            </a:endParaRPr>
          </a:p>
        </p:txBody>
      </p:sp>
      <p:sp>
        <p:nvSpPr>
          <p:cNvPr id="26" name="任意多边形: 形状 25">
            <a:extLst>
              <a:ext uri="{FF2B5EF4-FFF2-40B4-BE49-F238E27FC236}">
                <a16:creationId xmlns:a16="http://schemas.microsoft.com/office/drawing/2014/main" id="{CF6AFC56-9D2E-898C-8C66-4514E4D8A7D4}"/>
              </a:ext>
            </a:extLst>
          </p:cNvPr>
          <p:cNvSpPr/>
          <p:nvPr userDrawn="1"/>
        </p:nvSpPr>
        <p:spPr>
          <a:xfrm>
            <a:off x="2667002" y="1"/>
            <a:ext cx="6857999" cy="6857999"/>
          </a:xfrm>
          <a:custGeom>
            <a:avLst/>
            <a:gdLst>
              <a:gd name="connsiteX0" fmla="*/ 3429000 w 6857999"/>
              <a:gd name="connsiteY0" fmla="*/ 0 h 6857999"/>
              <a:gd name="connsiteX1" fmla="*/ 6857999 w 6857999"/>
              <a:gd name="connsiteY1" fmla="*/ 3429000 h 6857999"/>
              <a:gd name="connsiteX2" fmla="*/ 3605456 w 6857999"/>
              <a:gd name="connsiteY2" fmla="*/ 6853538 h 6857999"/>
              <a:gd name="connsiteX3" fmla="*/ 3429042 w 6857999"/>
              <a:gd name="connsiteY3" fmla="*/ 6857999 h 6857999"/>
              <a:gd name="connsiteX4" fmla="*/ 3428959 w 6857999"/>
              <a:gd name="connsiteY4" fmla="*/ 6857999 h 6857999"/>
              <a:gd name="connsiteX5" fmla="*/ 3252544 w 6857999"/>
              <a:gd name="connsiteY5" fmla="*/ 6853538 h 6857999"/>
              <a:gd name="connsiteX6" fmla="*/ 0 w 6857999"/>
              <a:gd name="connsiteY6" fmla="*/ 3429000 h 6857999"/>
              <a:gd name="connsiteX7" fmla="*/ 3429000 w 6857999"/>
              <a:gd name="connsiteY7"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7999" h="6857999">
                <a:moveTo>
                  <a:pt x="3429000" y="0"/>
                </a:moveTo>
                <a:cubicBezTo>
                  <a:pt x="5322784" y="0"/>
                  <a:pt x="6857999" y="1535216"/>
                  <a:pt x="6857999" y="3429000"/>
                </a:cubicBezTo>
                <a:cubicBezTo>
                  <a:pt x="6857999" y="5263604"/>
                  <a:pt x="5417236" y="6761699"/>
                  <a:pt x="3605456" y="6853538"/>
                </a:cubicBezTo>
                <a:lnTo>
                  <a:pt x="3429042" y="6857999"/>
                </a:lnTo>
                <a:lnTo>
                  <a:pt x="3428959" y="6857999"/>
                </a:lnTo>
                <a:lnTo>
                  <a:pt x="3252544" y="6853538"/>
                </a:lnTo>
                <a:cubicBezTo>
                  <a:pt x="1440764" y="6761699"/>
                  <a:pt x="0" y="5263604"/>
                  <a:pt x="0" y="3429000"/>
                </a:cubicBezTo>
                <a:cubicBezTo>
                  <a:pt x="0" y="1535216"/>
                  <a:pt x="1535216" y="0"/>
                  <a:pt x="3429000" y="0"/>
                </a:cubicBezTo>
                <a:close/>
              </a:path>
            </a:pathLst>
          </a:custGeom>
          <a:solidFill>
            <a:schemeClr val="accent3">
              <a:lumMod val="60000"/>
              <a:lumOff val="40000"/>
            </a:schemeClr>
          </a:solidFill>
          <a:ln>
            <a:noFill/>
          </a:ln>
          <a:effectLst>
            <a:innerShdw blurRad="254000">
              <a:schemeClr val="accent3">
                <a:lumMod val="5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7" name="文本框 6">
            <a:extLst>
              <a:ext uri="{FF2B5EF4-FFF2-40B4-BE49-F238E27FC236}">
                <a16:creationId xmlns:a16="http://schemas.microsoft.com/office/drawing/2014/main" id="{08D9FD8A-EB64-3F29-0D7C-703BBC26740D}"/>
              </a:ext>
            </a:extLst>
          </p:cNvPr>
          <p:cNvSpPr txBox="1"/>
          <p:nvPr userDrawn="1"/>
        </p:nvSpPr>
        <p:spPr>
          <a:xfrm>
            <a:off x="9909313" y="296864"/>
            <a:ext cx="1587360" cy="329302"/>
          </a:xfrm>
          <a:prstGeom prst="rect">
            <a:avLst/>
          </a:prstGeom>
          <a:noFill/>
        </p:spPr>
        <p:txBody>
          <a:bodyPr wrap="square">
            <a:noAutofit/>
          </a:bodyPr>
          <a:lstStyle/>
          <a:p>
            <a:pPr algn="r"/>
            <a:r>
              <a:rPr lang="zh-CN" altLang="en-US" sz="1050" dirty="0">
                <a:solidFill>
                  <a:schemeClr val="tx1">
                    <a:lumMod val="65000"/>
                    <a:lumOff val="35000"/>
                  </a:schemeClr>
                </a:solidFill>
                <a:latin typeface="+mj-lt"/>
              </a:rPr>
              <a:t>PRESENTATION OF ACADEMIC REPORT</a:t>
            </a:r>
          </a:p>
        </p:txBody>
      </p:sp>
      <p:sp>
        <p:nvSpPr>
          <p:cNvPr id="8" name="任意多边形: 形状 7">
            <a:extLst>
              <a:ext uri="{FF2B5EF4-FFF2-40B4-BE49-F238E27FC236}">
                <a16:creationId xmlns:a16="http://schemas.microsoft.com/office/drawing/2014/main" id="{F61221AD-6F16-CD95-D92E-2A6E256AF78F}"/>
              </a:ext>
            </a:extLst>
          </p:cNvPr>
          <p:cNvSpPr/>
          <p:nvPr userDrawn="1"/>
        </p:nvSpPr>
        <p:spPr>
          <a:xfrm>
            <a:off x="695326" y="29686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spTree>
    <p:extLst>
      <p:ext uri="{BB962C8B-B14F-4D97-AF65-F5344CB8AC3E}">
        <p14:creationId xmlns:p14="http://schemas.microsoft.com/office/powerpoint/2010/main" val="598653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页1">
    <p:bg>
      <p:bgPr>
        <a:gradFill>
          <a:gsLst>
            <a:gs pos="0">
              <a:schemeClr val="accent3">
                <a:lumMod val="20000"/>
                <a:lumOff val="80000"/>
                <a:alpha val="10000"/>
              </a:schemeClr>
            </a:gs>
            <a:gs pos="100000">
              <a:schemeClr val="accent3">
                <a:lumMod val="20000"/>
                <a:lumOff val="80000"/>
                <a:alpha val="50000"/>
              </a:schemeClr>
            </a:gs>
          </a:gsLst>
          <a:path path="circle">
            <a:fillToRect r="100000" b="100000"/>
          </a:path>
        </a:gradFill>
        <a:effectLst/>
      </p:bgPr>
    </p:bg>
    <p:spTree>
      <p:nvGrpSpPr>
        <p:cNvPr id="1" name=""/>
        <p:cNvGrpSpPr/>
        <p:nvPr/>
      </p:nvGrpSpPr>
      <p:grpSpPr>
        <a:xfrm>
          <a:off x="0" y="0"/>
          <a:ext cx="0" cy="0"/>
          <a:chOff x="0" y="0"/>
          <a:chExt cx="0" cy="0"/>
        </a:xfrm>
      </p:grpSpPr>
      <p:sp>
        <p:nvSpPr>
          <p:cNvPr id="8" name="任意多边形: 形状 7">
            <a:extLst>
              <a:ext uri="{FF2B5EF4-FFF2-40B4-BE49-F238E27FC236}">
                <a16:creationId xmlns:a16="http://schemas.microsoft.com/office/drawing/2014/main" id="{9A1CC11E-EE67-C22C-AD88-5C0AA5827C51}"/>
              </a:ext>
            </a:extLst>
          </p:cNvPr>
          <p:cNvSpPr/>
          <p:nvPr userDrawn="1"/>
        </p:nvSpPr>
        <p:spPr>
          <a:xfrm>
            <a:off x="9034754" y="43775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sp>
        <p:nvSpPr>
          <p:cNvPr id="9" name="椭圆 8">
            <a:extLst>
              <a:ext uri="{FF2B5EF4-FFF2-40B4-BE49-F238E27FC236}">
                <a16:creationId xmlns:a16="http://schemas.microsoft.com/office/drawing/2014/main" id="{DB8FE5A3-CE17-7227-F578-4760CEE65177}"/>
              </a:ext>
            </a:extLst>
          </p:cNvPr>
          <p:cNvSpPr/>
          <p:nvPr userDrawn="1"/>
        </p:nvSpPr>
        <p:spPr>
          <a:xfrm>
            <a:off x="695325" y="296758"/>
            <a:ext cx="389041" cy="389041"/>
          </a:xfrm>
          <a:prstGeom prst="ellipse">
            <a:avLst/>
          </a:prstGeom>
          <a:gradFill flip="none" rotWithShape="1">
            <a:gsLst>
              <a:gs pos="0">
                <a:schemeClr val="accent3">
                  <a:lumMod val="20000"/>
                  <a:lumOff val="80000"/>
                </a:schemeClr>
              </a:gs>
              <a:gs pos="100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0" name="椭圆 9">
            <a:extLst>
              <a:ext uri="{FF2B5EF4-FFF2-40B4-BE49-F238E27FC236}">
                <a16:creationId xmlns:a16="http://schemas.microsoft.com/office/drawing/2014/main" id="{A18A53DC-ABC6-D114-C845-F4CB62CBF040}"/>
              </a:ext>
            </a:extLst>
          </p:cNvPr>
          <p:cNvSpPr/>
          <p:nvPr userDrawn="1"/>
        </p:nvSpPr>
        <p:spPr>
          <a:xfrm>
            <a:off x="781237" y="519009"/>
            <a:ext cx="389041" cy="389041"/>
          </a:xfrm>
          <a:prstGeom prst="ellipse">
            <a:avLst/>
          </a:prstGeom>
          <a:gradFill flip="none" rotWithShape="1">
            <a:gsLst>
              <a:gs pos="100000">
                <a:schemeClr val="accent3">
                  <a:lumMod val="40000"/>
                  <a:lumOff val="60000"/>
                </a:schemeClr>
              </a:gs>
              <a:gs pos="5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extLst>
      <p:ext uri="{BB962C8B-B14F-4D97-AF65-F5344CB8AC3E}">
        <p14:creationId xmlns:p14="http://schemas.microsoft.com/office/powerpoint/2010/main" val="1612184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页2">
    <p:bg>
      <p:bgPr>
        <a:gradFill>
          <a:gsLst>
            <a:gs pos="100000">
              <a:schemeClr val="accent3">
                <a:lumMod val="20000"/>
                <a:lumOff val="80000"/>
                <a:alpha val="10000"/>
              </a:schemeClr>
            </a:gs>
            <a:gs pos="2000">
              <a:schemeClr val="accent3">
                <a:lumMod val="20000"/>
                <a:lumOff val="80000"/>
                <a:alpha val="50000"/>
              </a:schemeClr>
            </a:gs>
          </a:gsLst>
          <a:path path="circle">
            <a:fillToRect r="100000" b="100000"/>
          </a:path>
        </a:gradFill>
        <a:effectLst/>
      </p:bgPr>
    </p:bg>
    <p:spTree>
      <p:nvGrpSpPr>
        <p:cNvPr id="1" name=""/>
        <p:cNvGrpSpPr/>
        <p:nvPr/>
      </p:nvGrpSpPr>
      <p:grpSpPr>
        <a:xfrm>
          <a:off x="0" y="0"/>
          <a:ext cx="0" cy="0"/>
          <a:chOff x="0" y="0"/>
          <a:chExt cx="0" cy="0"/>
        </a:xfrm>
      </p:grpSpPr>
      <p:sp>
        <p:nvSpPr>
          <p:cNvPr id="10" name="任意多边形: 形状 9">
            <a:extLst>
              <a:ext uri="{FF2B5EF4-FFF2-40B4-BE49-F238E27FC236}">
                <a16:creationId xmlns:a16="http://schemas.microsoft.com/office/drawing/2014/main" id="{D00BDB32-803C-34B6-8D04-EA46B31CCE36}"/>
              </a:ext>
            </a:extLst>
          </p:cNvPr>
          <p:cNvSpPr/>
          <p:nvPr userDrawn="1"/>
        </p:nvSpPr>
        <p:spPr>
          <a:xfrm>
            <a:off x="9034754" y="43775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noAutofit/>
          </a:bodyPr>
          <a:lstStyle/>
          <a:p>
            <a:endParaRPr lang="zh-CN" altLang="en-US">
              <a:solidFill>
                <a:schemeClr val="tx1">
                  <a:lumMod val="65000"/>
                  <a:lumOff val="35000"/>
                </a:schemeClr>
              </a:solidFill>
            </a:endParaRPr>
          </a:p>
        </p:txBody>
      </p:sp>
      <p:grpSp>
        <p:nvGrpSpPr>
          <p:cNvPr id="13" name="组合 12">
            <a:extLst>
              <a:ext uri="{FF2B5EF4-FFF2-40B4-BE49-F238E27FC236}">
                <a16:creationId xmlns:a16="http://schemas.microsoft.com/office/drawing/2014/main" id="{84EF7E08-E4B2-D125-F925-F9BD04043A6C}"/>
              </a:ext>
            </a:extLst>
          </p:cNvPr>
          <p:cNvGrpSpPr/>
          <p:nvPr userDrawn="1"/>
        </p:nvGrpSpPr>
        <p:grpSpPr>
          <a:xfrm>
            <a:off x="695325" y="296758"/>
            <a:ext cx="474953" cy="611292"/>
            <a:chOff x="695325" y="296758"/>
            <a:chExt cx="474953" cy="611292"/>
          </a:xfrm>
        </p:grpSpPr>
        <p:sp>
          <p:nvSpPr>
            <p:cNvPr id="11" name="椭圆 10">
              <a:extLst>
                <a:ext uri="{FF2B5EF4-FFF2-40B4-BE49-F238E27FC236}">
                  <a16:creationId xmlns:a16="http://schemas.microsoft.com/office/drawing/2014/main" id="{365E5EF5-1AF4-3264-48C6-661C62E60873}"/>
                </a:ext>
              </a:extLst>
            </p:cNvPr>
            <p:cNvSpPr/>
            <p:nvPr userDrawn="1"/>
          </p:nvSpPr>
          <p:spPr>
            <a:xfrm>
              <a:off x="695325" y="296758"/>
              <a:ext cx="389041" cy="389041"/>
            </a:xfrm>
            <a:prstGeom prst="ellipse">
              <a:avLst/>
            </a:prstGeom>
            <a:gradFill flip="none" rotWithShape="1">
              <a:gsLst>
                <a:gs pos="0">
                  <a:schemeClr val="accent3">
                    <a:lumMod val="20000"/>
                    <a:lumOff val="80000"/>
                  </a:schemeClr>
                </a:gs>
                <a:gs pos="100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12" name="椭圆 11">
              <a:extLst>
                <a:ext uri="{FF2B5EF4-FFF2-40B4-BE49-F238E27FC236}">
                  <a16:creationId xmlns:a16="http://schemas.microsoft.com/office/drawing/2014/main" id="{D679AEDE-366B-3E9D-6410-B8BEB2C17B51}"/>
                </a:ext>
              </a:extLst>
            </p:cNvPr>
            <p:cNvSpPr/>
            <p:nvPr userDrawn="1"/>
          </p:nvSpPr>
          <p:spPr>
            <a:xfrm>
              <a:off x="781237" y="519009"/>
              <a:ext cx="389041" cy="389041"/>
            </a:xfrm>
            <a:prstGeom prst="ellipse">
              <a:avLst/>
            </a:prstGeom>
            <a:gradFill flip="none" rotWithShape="1">
              <a:gsLst>
                <a:gs pos="100000">
                  <a:schemeClr val="accent3">
                    <a:lumMod val="40000"/>
                    <a:lumOff val="60000"/>
                  </a:schemeClr>
                </a:gs>
                <a:gs pos="5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grpSp>
    </p:spTree>
    <p:extLst>
      <p:ext uri="{BB962C8B-B14F-4D97-AF65-F5344CB8AC3E}">
        <p14:creationId xmlns:p14="http://schemas.microsoft.com/office/powerpoint/2010/main" val="29058257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3094035"/>
      </p:ext>
    </p:extLst>
  </p:cSld>
  <p:clrMap bg1="lt1" tx1="dk1" bg2="lt2" tx2="dk2" accent1="accent1" accent2="accent2" accent3="accent3" accent4="accent4" accent5="accent5" accent6="accent6" hlink="hlink" folHlink="folHlink"/>
  <p:sldLayoutIdLst>
    <p:sldLayoutId id="2147483649" r:id="rId1"/>
    <p:sldLayoutId id="2147483653" r:id="rId2"/>
    <p:sldLayoutId id="2147483650" r:id="rId3"/>
    <p:sldLayoutId id="2147483651" r:id="rId4"/>
    <p:sldLayoutId id="214748365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438" userDrawn="1">
          <p15:clr>
            <a:srgbClr val="F26B43"/>
          </p15:clr>
        </p15:guide>
        <p15:guide id="4" pos="7242" userDrawn="1">
          <p15:clr>
            <a:srgbClr val="F26B43"/>
          </p15:clr>
        </p15:guide>
        <p15:guide id="5" orient="horz" pos="572" userDrawn="1">
          <p15:clr>
            <a:srgbClr val="F26B43"/>
          </p15:clr>
        </p15:guide>
        <p15:guide id="6" orient="horz" pos="187" userDrawn="1">
          <p15:clr>
            <a:srgbClr val="F26B43"/>
          </p15:clr>
        </p15:guide>
        <p15:guide id="7" orient="horz" pos="3974" userDrawn="1">
          <p15:clr>
            <a:srgbClr val="F26B43"/>
          </p15:clr>
        </p15:guide>
        <p15:guide id="8" pos="4974" userDrawn="1">
          <p15:clr>
            <a:srgbClr val="F26B43"/>
          </p15:clr>
        </p15:guide>
        <p15:guide id="9" pos="2706" userDrawn="1">
          <p15:clr>
            <a:srgbClr val="F26B43"/>
          </p15:clr>
        </p15:guide>
        <p15:guide id="10" orient="horz" pos="1593" userDrawn="1">
          <p15:clr>
            <a:srgbClr val="F26B43"/>
          </p15:clr>
        </p15:guide>
        <p15:guide id="11" orient="horz" pos="2727" userDrawn="1">
          <p15:clr>
            <a:srgbClr val="F26B43"/>
          </p15:clr>
        </p15:guide>
        <p15:guide id="12" orient="horz" pos="2160" userDrawn="1">
          <p15:clr>
            <a:srgbClr val="F26B43"/>
          </p15:clr>
        </p15:guide>
        <p15:guide id="13"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nusakom/-jammdb-/blob/main/%E6%AF%94%E8%BE%83%E5%B9%B6%E5%8F%91%E6%A8%A1%E5%9E%8Bgreen_thread%20%E4%B8%8Efuture%E6%80%A7%E8%83%BD%E5%9F%BA%E5%87%86%E6%B5%8B%E8%AF%95/%E6%AF%94%E8%BE%83%E5%B9%B6%E5%8F%91%E6%A8%A1%E5%9E%8B%EF%BC%9ARayon%20%E7%9A%84%20green_thread_example%20%E4%B8%8E%20Tokio%20%E7%9A%84%20future_example%20%E6%80%A7%E8%83%BD%E5%9F%BA%E5%87%86%E6%B5%8B%E8%AF%95.md" TargetMode="External"/><Relationship Id="rId2" Type="http://schemas.openxmlformats.org/officeDocument/2006/relationships/hyperlink" Target="https://github.com/nusakom/-jammdb-/blob/main/%E5%BC%80%E9%A2%98%E6%8A%A5%E5%91%8A/%E5%BC%80%E9%A2%98%E6%8A%A5%E5%91%8A.md" TargetMode="External"/><Relationship Id="rId1" Type="http://schemas.openxmlformats.org/officeDocument/2006/relationships/slideLayout" Target="../slideLayouts/slideLayout4.xml"/><Relationship Id="rId5" Type="http://schemas.openxmlformats.org/officeDocument/2006/relationships/hyperlink" Target="https://github.com/nusakom/-jammdb-/blob/main/sled%E4%B8%8Ejammdb%E6%80%A7%E8%83%BD%E5%AF%B9%E6%AF%94/%E6%8C%81%E4%B9%85%E5%8C%96%20vs%20%E5%86%85%E5%AD%98%EF%BC%9ASled%20%E4%B8%8E%20JammDB%20%E7%9A%84%E6%80%A7%E8%83%BD%E6%AF%94%E8%BE%83.md" TargetMode="External"/><Relationship Id="rId4" Type="http://schemas.openxmlformats.org/officeDocument/2006/relationships/hyperlink" Target="https://github.com/nusakom/-jammdb-/blob/main/sled%E4%B8%8Ejammdb%E6%80%A7%E8%83%BD%E5%AF%B9%E6%AF%94/README.m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圆角 11">
            <a:extLst>
              <a:ext uri="{FF2B5EF4-FFF2-40B4-BE49-F238E27FC236}">
                <a16:creationId xmlns:a16="http://schemas.microsoft.com/office/drawing/2014/main" id="{0EB76C96-C1AA-D0E8-5BC7-2564E7944B29}"/>
              </a:ext>
            </a:extLst>
          </p:cNvPr>
          <p:cNvSpPr/>
          <p:nvPr/>
        </p:nvSpPr>
        <p:spPr>
          <a:xfrm>
            <a:off x="2394916" y="5620513"/>
            <a:ext cx="1017653" cy="380344"/>
          </a:xfrm>
          <a:prstGeom prst="roundRect">
            <a:avLst>
              <a:gd name="adj" fmla="val 50000"/>
            </a:avLst>
          </a:prstGeom>
          <a:solidFill>
            <a:schemeClr val="accent3">
              <a:lumMod val="20000"/>
              <a:lumOff val="80000"/>
            </a:schemeClr>
          </a:solidFill>
          <a:ln>
            <a:noFill/>
          </a:ln>
          <a:effectLst>
            <a:outerShdw blurRad="127000" dist="63500" sx="102000" sy="102000" algn="ct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1" name="矩形: 圆角 10">
            <a:extLst>
              <a:ext uri="{FF2B5EF4-FFF2-40B4-BE49-F238E27FC236}">
                <a16:creationId xmlns:a16="http://schemas.microsoft.com/office/drawing/2014/main" id="{F5C4665E-AB91-05EB-09D3-6F9FD621C3B3}"/>
              </a:ext>
            </a:extLst>
          </p:cNvPr>
          <p:cNvSpPr/>
          <p:nvPr/>
        </p:nvSpPr>
        <p:spPr>
          <a:xfrm>
            <a:off x="695323" y="5620513"/>
            <a:ext cx="1017653" cy="380344"/>
          </a:xfrm>
          <a:prstGeom prst="roundRect">
            <a:avLst>
              <a:gd name="adj" fmla="val 50000"/>
            </a:avLst>
          </a:prstGeom>
          <a:solidFill>
            <a:schemeClr val="accent3">
              <a:lumMod val="20000"/>
              <a:lumOff val="80000"/>
            </a:schemeClr>
          </a:solidFill>
          <a:ln>
            <a:noFill/>
          </a:ln>
          <a:effectLst>
            <a:outerShdw blurRad="127000" dist="63500" sx="102000" sy="102000" algn="ct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 name="文本框 3">
            <a:extLst>
              <a:ext uri="{FF2B5EF4-FFF2-40B4-BE49-F238E27FC236}">
                <a16:creationId xmlns:a16="http://schemas.microsoft.com/office/drawing/2014/main" id="{D70B9321-96B9-5FF5-A09A-9ABEF24788DB}"/>
              </a:ext>
            </a:extLst>
          </p:cNvPr>
          <p:cNvSpPr txBox="1"/>
          <p:nvPr/>
        </p:nvSpPr>
        <p:spPr>
          <a:xfrm>
            <a:off x="695323" y="1865439"/>
            <a:ext cx="5741336" cy="1477328"/>
          </a:xfrm>
          <a:prstGeom prst="rect">
            <a:avLst/>
          </a:prstGeom>
          <a:noFill/>
        </p:spPr>
        <p:txBody>
          <a:bodyPr wrap="square" lIns="0" tIns="0" rIns="0" bIns="0" rtlCol="0">
            <a:spAutoFit/>
          </a:bodyPr>
          <a:lstStyle/>
          <a:p>
            <a:r>
              <a:rPr lang="zh-CN" altLang="en-US" sz="4800" b="1" dirty="0">
                <a:solidFill>
                  <a:schemeClr val="accent1">
                    <a:lumMod val="75000"/>
                  </a:schemeClr>
                </a:solidFill>
                <a:latin typeface="+mj-ea"/>
                <a:ea typeface="+mj-ea"/>
              </a:rPr>
              <a:t>操作系统专题训练课</a:t>
            </a:r>
            <a:endParaRPr lang="en-US" altLang="zh-CN" sz="4800" b="1" dirty="0">
              <a:solidFill>
                <a:schemeClr val="accent1">
                  <a:lumMod val="75000"/>
                </a:schemeClr>
              </a:solidFill>
              <a:latin typeface="+mj-ea"/>
              <a:ea typeface="+mj-ea"/>
            </a:endParaRPr>
          </a:p>
          <a:p>
            <a:r>
              <a:rPr lang="zh-CN" altLang="en-US" sz="4800" b="1" dirty="0">
                <a:solidFill>
                  <a:schemeClr val="tx1">
                    <a:lumMod val="75000"/>
                    <a:lumOff val="25000"/>
                  </a:schemeClr>
                </a:solidFill>
                <a:latin typeface="+mj-ea"/>
                <a:ea typeface="+mj-ea"/>
              </a:rPr>
              <a:t>中期汇报</a:t>
            </a:r>
            <a:endParaRPr lang="en-US" altLang="zh-CN" sz="4800" b="1" dirty="0">
              <a:solidFill>
                <a:schemeClr val="tx1">
                  <a:lumMod val="75000"/>
                  <a:lumOff val="25000"/>
                </a:schemeClr>
              </a:solidFill>
              <a:latin typeface="+mj-ea"/>
              <a:ea typeface="+mj-ea"/>
            </a:endParaRPr>
          </a:p>
        </p:txBody>
      </p:sp>
      <p:sp>
        <p:nvSpPr>
          <p:cNvPr id="5" name="文本框 4">
            <a:extLst>
              <a:ext uri="{FF2B5EF4-FFF2-40B4-BE49-F238E27FC236}">
                <a16:creationId xmlns:a16="http://schemas.microsoft.com/office/drawing/2014/main" id="{7ECD5A18-218F-F784-CA6D-66DB462EC471}"/>
              </a:ext>
            </a:extLst>
          </p:cNvPr>
          <p:cNvSpPr txBox="1"/>
          <p:nvPr/>
        </p:nvSpPr>
        <p:spPr>
          <a:xfrm>
            <a:off x="849247" y="5694282"/>
            <a:ext cx="709805" cy="232807"/>
          </a:xfrm>
          <a:prstGeom prst="rect">
            <a:avLst/>
          </a:prstGeom>
          <a:noFill/>
        </p:spPr>
        <p:txBody>
          <a:bodyPr wrap="square" lIns="0" tIns="0" rIns="0" bIns="0" rtlCol="0">
            <a:spAutoFit/>
          </a:bodyPr>
          <a:lstStyle/>
          <a:p>
            <a:pPr algn="ctr"/>
            <a:r>
              <a:rPr lang="zh-CN" altLang="en-US" dirty="0">
                <a:solidFill>
                  <a:schemeClr val="tx1">
                    <a:lumMod val="65000"/>
                    <a:lumOff val="35000"/>
                  </a:schemeClr>
                </a:solidFill>
              </a:rPr>
              <a:t>汇报人</a:t>
            </a:r>
          </a:p>
        </p:txBody>
      </p:sp>
      <p:sp>
        <p:nvSpPr>
          <p:cNvPr id="6" name="文本框 5">
            <a:extLst>
              <a:ext uri="{FF2B5EF4-FFF2-40B4-BE49-F238E27FC236}">
                <a16:creationId xmlns:a16="http://schemas.microsoft.com/office/drawing/2014/main" id="{53C6282C-D517-35EF-9BE5-820C52FD68AF}"/>
              </a:ext>
            </a:extLst>
          </p:cNvPr>
          <p:cNvSpPr txBox="1"/>
          <p:nvPr/>
        </p:nvSpPr>
        <p:spPr>
          <a:xfrm>
            <a:off x="695325" y="6055796"/>
            <a:ext cx="1531040" cy="276999"/>
          </a:xfrm>
          <a:prstGeom prst="rect">
            <a:avLst/>
          </a:prstGeom>
          <a:noFill/>
        </p:spPr>
        <p:txBody>
          <a:bodyPr wrap="square" lIns="0" tIns="0" rIns="0" bIns="0" rtlCol="0">
            <a:spAutoFit/>
          </a:bodyPr>
          <a:lstStyle>
            <a:defPPr>
              <a:defRPr lang="zh-CN"/>
            </a:defPPr>
          </a:lstStyle>
          <a:p>
            <a:r>
              <a:rPr lang="zh-CN" altLang="en-US" dirty="0">
                <a:solidFill>
                  <a:schemeClr val="tx1">
                    <a:lumMod val="65000"/>
                    <a:lumOff val="35000"/>
                  </a:schemeClr>
                </a:solidFill>
              </a:rPr>
              <a:t>   卓堂越</a:t>
            </a:r>
            <a:endParaRPr lang="en-US" altLang="zh-CN" dirty="0">
              <a:solidFill>
                <a:schemeClr val="tx1">
                  <a:lumMod val="65000"/>
                  <a:lumOff val="35000"/>
                </a:schemeClr>
              </a:solidFill>
            </a:endParaRPr>
          </a:p>
        </p:txBody>
      </p:sp>
      <p:sp>
        <p:nvSpPr>
          <p:cNvPr id="7" name="文本框 6">
            <a:extLst>
              <a:ext uri="{FF2B5EF4-FFF2-40B4-BE49-F238E27FC236}">
                <a16:creationId xmlns:a16="http://schemas.microsoft.com/office/drawing/2014/main" id="{D0F61A0F-8EAC-23B7-93A8-732B4158E2F0}"/>
              </a:ext>
            </a:extLst>
          </p:cNvPr>
          <p:cNvSpPr txBox="1"/>
          <p:nvPr/>
        </p:nvSpPr>
        <p:spPr>
          <a:xfrm>
            <a:off x="2647304" y="5694282"/>
            <a:ext cx="512876" cy="232807"/>
          </a:xfrm>
          <a:prstGeom prst="rect">
            <a:avLst/>
          </a:prstGeom>
          <a:noFill/>
        </p:spPr>
        <p:txBody>
          <a:bodyPr wrap="square" lIns="0" tIns="0" rIns="0" bIns="0" rtlCol="0">
            <a:spAutoFit/>
          </a:bodyPr>
          <a:lstStyle>
            <a:defPPr>
              <a:defRPr lang="zh-CN"/>
            </a:defPPr>
            <a:lvl1pPr algn="ctr">
              <a:defRPr>
                <a:solidFill>
                  <a:schemeClr val="tx1">
                    <a:lumMod val="65000"/>
                    <a:lumOff val="35000"/>
                  </a:schemeClr>
                </a:solidFill>
              </a:defRPr>
            </a:lvl1pPr>
          </a:lstStyle>
          <a:p>
            <a:r>
              <a:rPr lang="zh-CN" altLang="en-US" dirty="0"/>
              <a:t>时间</a:t>
            </a:r>
          </a:p>
        </p:txBody>
      </p:sp>
      <p:sp>
        <p:nvSpPr>
          <p:cNvPr id="8" name="文本框 7">
            <a:extLst>
              <a:ext uri="{FF2B5EF4-FFF2-40B4-BE49-F238E27FC236}">
                <a16:creationId xmlns:a16="http://schemas.microsoft.com/office/drawing/2014/main" id="{072B6B8D-5335-6CA6-1A6A-B6F1CAF6222E}"/>
              </a:ext>
            </a:extLst>
          </p:cNvPr>
          <p:cNvSpPr txBox="1"/>
          <p:nvPr/>
        </p:nvSpPr>
        <p:spPr>
          <a:xfrm>
            <a:off x="2394916" y="6055796"/>
            <a:ext cx="1531040" cy="276999"/>
          </a:xfrm>
          <a:prstGeom prst="rect">
            <a:avLst/>
          </a:prstGeom>
          <a:noFill/>
        </p:spPr>
        <p:txBody>
          <a:bodyPr wrap="square" lIns="0" tIns="0" rIns="0" bIns="0" rtlCol="0">
            <a:spAutoFit/>
          </a:bodyPr>
          <a:lstStyle>
            <a:defPPr>
              <a:defRPr lang="zh-CN"/>
            </a:defPPr>
          </a:lstStyle>
          <a:p>
            <a:r>
              <a:rPr lang="en-US" altLang="zh-CN" dirty="0">
                <a:solidFill>
                  <a:schemeClr val="tx1">
                    <a:lumMod val="65000"/>
                    <a:lumOff val="35000"/>
                  </a:schemeClr>
                </a:solidFill>
              </a:rPr>
              <a:t>  2024/10/8</a:t>
            </a:r>
          </a:p>
        </p:txBody>
      </p:sp>
      <p:sp>
        <p:nvSpPr>
          <p:cNvPr id="9" name="文本框 8">
            <a:extLst>
              <a:ext uri="{FF2B5EF4-FFF2-40B4-BE49-F238E27FC236}">
                <a16:creationId xmlns:a16="http://schemas.microsoft.com/office/drawing/2014/main" id="{9C2F78DD-D961-781C-6493-AF706A8BB8FE}"/>
              </a:ext>
            </a:extLst>
          </p:cNvPr>
          <p:cNvSpPr txBox="1"/>
          <p:nvPr/>
        </p:nvSpPr>
        <p:spPr>
          <a:xfrm>
            <a:off x="695323" y="3431866"/>
            <a:ext cx="5400675" cy="553998"/>
          </a:xfrm>
          <a:prstGeom prst="rect">
            <a:avLst/>
          </a:prstGeom>
          <a:noFill/>
        </p:spPr>
        <p:txBody>
          <a:bodyPr wrap="square" lIns="0" tIns="0" rIns="0" bIns="0" rtlCol="0">
            <a:spAutoFit/>
          </a:bodyPr>
          <a:lstStyle>
            <a:defPPr>
              <a:defRPr lang="zh-CN"/>
            </a:defPPr>
          </a:lstStyle>
          <a:p>
            <a:r>
              <a:rPr lang="en-US" altLang="zh-CN">
                <a:solidFill>
                  <a:schemeClr val="tx1">
                    <a:lumMod val="65000"/>
                    <a:lumOff val="35000"/>
                  </a:schemeClr>
                </a:solidFill>
              </a:rPr>
              <a:t>Operating system special training course</a:t>
            </a:r>
          </a:p>
          <a:p>
            <a:r>
              <a:rPr lang="en-US" altLang="zh-CN">
                <a:solidFill>
                  <a:schemeClr val="tx1">
                    <a:lumMod val="65000"/>
                    <a:lumOff val="35000"/>
                  </a:schemeClr>
                </a:solidFill>
              </a:rPr>
              <a:t>interim report</a:t>
            </a:r>
            <a:endParaRPr lang="en-US" altLang="zh-CN" dirty="0">
              <a:solidFill>
                <a:schemeClr val="tx1">
                  <a:lumMod val="65000"/>
                  <a:lumOff val="35000"/>
                </a:schemeClr>
              </a:solidFill>
            </a:endParaRPr>
          </a:p>
        </p:txBody>
      </p:sp>
    </p:spTree>
    <p:extLst>
      <p:ext uri="{BB962C8B-B14F-4D97-AF65-F5344CB8AC3E}">
        <p14:creationId xmlns:p14="http://schemas.microsoft.com/office/powerpoint/2010/main" val="1820815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7D73BB4-5690-FD85-FA4D-A59F90C5D652}"/>
              </a:ext>
            </a:extLst>
          </p:cNvPr>
          <p:cNvSpPr txBox="1">
            <a:spLocks/>
          </p:cNvSpPr>
          <p:nvPr/>
        </p:nvSpPr>
        <p:spPr>
          <a:xfrm>
            <a:off x="4295775" y="1574675"/>
            <a:ext cx="3600450" cy="1842750"/>
          </a:xfrm>
          <a:prstGeom prst="rect">
            <a:avLst/>
          </a:prstGeom>
        </p:spPr>
        <p:txBody>
          <a:bodyPr>
            <a:spAutoFit/>
          </a:bodyPr>
          <a:lstStyle>
            <a:lvl1pPr marL="0" indent="0" algn="ctr" defTabSz="914400" rtl="0" eaLnBrk="1" latinLnBrk="0" hangingPunct="1">
              <a:lnSpc>
                <a:spcPct val="90000"/>
              </a:lnSpc>
              <a:spcBef>
                <a:spcPts val="1000"/>
              </a:spcBef>
              <a:buFont typeface="Arial" panose="020B0604020202020204" pitchFamily="34" charset="0"/>
              <a:buNone/>
              <a:defRPr sz="16600" b="1" kern="1200">
                <a:gradFill flip="none" rotWithShape="1">
                  <a:gsLst>
                    <a:gs pos="0">
                      <a:schemeClr val="accent1"/>
                    </a:gs>
                    <a:gs pos="100000">
                      <a:schemeClr val="accent1">
                        <a:alpha val="0"/>
                      </a:schemeClr>
                    </a:gs>
                  </a:gsLst>
                  <a:lin ang="54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gradFill flip="none" rotWithShape="1">
                  <a:gsLst>
                    <a:gs pos="0">
                      <a:schemeClr val="accent1"/>
                    </a:gs>
                    <a:gs pos="80000">
                      <a:schemeClr val="accent1">
                        <a:alpha val="0"/>
                      </a:schemeClr>
                    </a:gs>
                  </a:gsLst>
                  <a:lin ang="5400000" scaled="1"/>
                  <a:tileRect/>
                </a:gradFill>
              </a:rPr>
              <a:t>03</a:t>
            </a:r>
            <a:endParaRPr lang="zh-CN" altLang="en-US" dirty="0">
              <a:gradFill flip="none" rotWithShape="1">
                <a:gsLst>
                  <a:gs pos="0">
                    <a:schemeClr val="accent1"/>
                  </a:gs>
                  <a:gs pos="80000">
                    <a:schemeClr val="accent1">
                      <a:alpha val="0"/>
                    </a:schemeClr>
                  </a:gs>
                </a:gsLst>
                <a:lin ang="5400000" scaled="1"/>
                <a:tileRect/>
              </a:gradFill>
            </a:endParaRPr>
          </a:p>
        </p:txBody>
      </p:sp>
      <p:sp>
        <p:nvSpPr>
          <p:cNvPr id="3" name="文本框 2">
            <a:extLst>
              <a:ext uri="{FF2B5EF4-FFF2-40B4-BE49-F238E27FC236}">
                <a16:creationId xmlns:a16="http://schemas.microsoft.com/office/drawing/2014/main" id="{94D9C0C6-C23B-C808-8F21-9E03514AD2BC}"/>
              </a:ext>
            </a:extLst>
          </p:cNvPr>
          <p:cNvSpPr txBox="1"/>
          <p:nvPr/>
        </p:nvSpPr>
        <p:spPr>
          <a:xfrm>
            <a:off x="3857942" y="2950970"/>
            <a:ext cx="4476117" cy="584775"/>
          </a:xfrm>
          <a:prstGeom prst="rect">
            <a:avLst/>
          </a:prstGeom>
          <a:noFill/>
        </p:spPr>
        <p:txBody>
          <a:bodyPr wrap="square" lIns="0" tIns="0" rIns="0" bIns="0" rtlCol="0">
            <a:spAutoFit/>
          </a:bodyPr>
          <a:lstStyle/>
          <a:p>
            <a:pPr algn="ctr"/>
            <a:r>
              <a:rPr lang="zh-CN" altLang="en-US" sz="3600" b="1" dirty="0">
                <a:solidFill>
                  <a:schemeClr val="tx1">
                    <a:lumMod val="75000"/>
                    <a:lumOff val="25000"/>
                  </a:schemeClr>
                </a:solidFill>
                <a:latin typeface="+mj-ea"/>
                <a:ea typeface="+mj-ea"/>
              </a:rPr>
              <a:t>研究成果及运用</a:t>
            </a:r>
          </a:p>
        </p:txBody>
      </p:sp>
      <p:sp>
        <p:nvSpPr>
          <p:cNvPr id="4" name="文本框 3">
            <a:extLst>
              <a:ext uri="{FF2B5EF4-FFF2-40B4-BE49-F238E27FC236}">
                <a16:creationId xmlns:a16="http://schemas.microsoft.com/office/drawing/2014/main" id="{D118FCD6-B940-057F-523F-6B590D0373AE}"/>
              </a:ext>
            </a:extLst>
          </p:cNvPr>
          <p:cNvSpPr txBox="1"/>
          <p:nvPr/>
        </p:nvSpPr>
        <p:spPr>
          <a:xfrm>
            <a:off x="3857941" y="3535745"/>
            <a:ext cx="4476117" cy="420030"/>
          </a:xfrm>
          <a:prstGeom prst="rect">
            <a:avLst/>
          </a:prstGeom>
          <a:noFill/>
        </p:spPr>
        <p:txBody>
          <a:bodyPr wrap="square" rtlCol="0">
            <a:spAutoFit/>
          </a:bodyPr>
          <a:lstStyle/>
          <a:p>
            <a:pPr algn="ctr"/>
            <a:r>
              <a:rPr lang="en-US" altLang="zh-CN" dirty="0">
                <a:solidFill>
                  <a:schemeClr val="tx1">
                    <a:lumMod val="75000"/>
                    <a:lumOff val="25000"/>
                  </a:schemeClr>
                </a:solidFill>
              </a:rPr>
              <a:t>Research results and Application</a:t>
            </a:r>
          </a:p>
        </p:txBody>
      </p:sp>
    </p:spTree>
    <p:extLst>
      <p:ext uri="{BB962C8B-B14F-4D97-AF65-F5344CB8AC3E}">
        <p14:creationId xmlns:p14="http://schemas.microsoft.com/office/powerpoint/2010/main" val="574375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694EC32-EEFC-9ECE-AB6C-D5133D5C716F}"/>
              </a:ext>
            </a:extLst>
          </p:cNvPr>
          <p:cNvSpPr txBox="1"/>
          <p:nvPr/>
        </p:nvSpPr>
        <p:spPr>
          <a:xfrm>
            <a:off x="1333350" y="386164"/>
            <a:ext cx="7837543" cy="1077218"/>
          </a:xfrm>
          <a:prstGeom prst="rect">
            <a:avLst/>
          </a:prstGeom>
          <a:noFill/>
        </p:spPr>
        <p:txBody>
          <a:bodyPr wrap="square" rtlCol="0" anchor="ctr" anchorCtr="0">
            <a:spAutoFit/>
          </a:bodyPr>
          <a:lstStyle/>
          <a:p>
            <a:r>
              <a:rPr lang="zh-CN" altLang="en-US" sz="3200" b="1" i="0" dirty="0">
                <a:solidFill>
                  <a:srgbClr val="1F2328"/>
                </a:solidFill>
                <a:effectLst/>
                <a:latin typeface="-apple-system"/>
              </a:rPr>
              <a:t>使用</a:t>
            </a:r>
            <a:r>
              <a:rPr lang="en-US" altLang="zh-CN" sz="3200" b="1" i="0" dirty="0" err="1">
                <a:solidFill>
                  <a:srgbClr val="1F2328"/>
                </a:solidFill>
                <a:effectLst/>
                <a:latin typeface="-apple-system"/>
              </a:rPr>
              <a:t>green_thread</a:t>
            </a:r>
            <a:r>
              <a:rPr lang="zh-CN" altLang="en-US" sz="3200" b="1" i="0" dirty="0">
                <a:solidFill>
                  <a:srgbClr val="1F2328"/>
                </a:solidFill>
                <a:effectLst/>
                <a:latin typeface="-apple-system"/>
              </a:rPr>
              <a:t>与</a:t>
            </a:r>
            <a:r>
              <a:rPr lang="en-US" altLang="zh-CN" sz="3200" b="1" i="0" dirty="0">
                <a:solidFill>
                  <a:srgbClr val="1F2328"/>
                </a:solidFill>
                <a:effectLst/>
                <a:latin typeface="-apple-system"/>
              </a:rPr>
              <a:t>future</a:t>
            </a:r>
            <a:r>
              <a:rPr lang="zh-CN" altLang="en-US" sz="3200" b="1" i="0" dirty="0">
                <a:solidFill>
                  <a:srgbClr val="1F2328"/>
                </a:solidFill>
                <a:effectLst/>
                <a:latin typeface="-apple-system"/>
              </a:rPr>
              <a:t>的方法</a:t>
            </a:r>
            <a:r>
              <a:rPr lang="en-US" altLang="zh-CN" sz="3200" b="1" i="0" dirty="0" err="1">
                <a:solidFill>
                  <a:srgbClr val="1F2328"/>
                </a:solidFill>
                <a:effectLst/>
                <a:latin typeface="-apple-system"/>
              </a:rPr>
              <a:t>jammdb</a:t>
            </a:r>
            <a:r>
              <a:rPr lang="zh-CN" altLang="en-US" sz="3200" b="1" i="0" dirty="0">
                <a:solidFill>
                  <a:srgbClr val="1F2328"/>
                </a:solidFill>
                <a:effectLst/>
                <a:latin typeface="-apple-system"/>
              </a:rPr>
              <a:t>数据库性能基准测试</a:t>
            </a:r>
          </a:p>
        </p:txBody>
      </p:sp>
      <p:sp>
        <p:nvSpPr>
          <p:cNvPr id="7" name="任意多边形: 形状 6">
            <a:extLst>
              <a:ext uri="{FF2B5EF4-FFF2-40B4-BE49-F238E27FC236}">
                <a16:creationId xmlns:a16="http://schemas.microsoft.com/office/drawing/2014/main" id="{75F353AC-70C8-46B8-BC6F-F7B83AE54C66}"/>
              </a:ext>
            </a:extLst>
          </p:cNvPr>
          <p:cNvSpPr/>
          <p:nvPr/>
        </p:nvSpPr>
        <p:spPr>
          <a:xfrm>
            <a:off x="9034754" y="43775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spAutoFit/>
          </a:bodyPr>
          <a:lstStyle/>
          <a:p>
            <a:endParaRPr lang="zh-CN" altLang="en-US">
              <a:solidFill>
                <a:schemeClr val="tx1">
                  <a:lumMod val="65000"/>
                  <a:lumOff val="35000"/>
                </a:schemeClr>
              </a:solidFill>
            </a:endParaRPr>
          </a:p>
        </p:txBody>
      </p:sp>
      <p:pic>
        <p:nvPicPr>
          <p:cNvPr id="11" name="图片 10">
            <a:extLst>
              <a:ext uri="{FF2B5EF4-FFF2-40B4-BE49-F238E27FC236}">
                <a16:creationId xmlns:a16="http://schemas.microsoft.com/office/drawing/2014/main" id="{FCA99DBC-5B58-EE5E-9AC9-3226C19C3C63}"/>
              </a:ext>
            </a:extLst>
          </p:cNvPr>
          <p:cNvPicPr>
            <a:picLocks noChangeAspect="1"/>
          </p:cNvPicPr>
          <p:nvPr/>
        </p:nvPicPr>
        <p:blipFill>
          <a:blip r:embed="rId2"/>
          <a:stretch>
            <a:fillRect/>
          </a:stretch>
        </p:blipFill>
        <p:spPr>
          <a:xfrm>
            <a:off x="304801" y="1591899"/>
            <a:ext cx="11385175" cy="5266101"/>
          </a:xfrm>
          <a:prstGeom prst="rect">
            <a:avLst/>
          </a:prstGeom>
        </p:spPr>
      </p:pic>
    </p:spTree>
    <p:extLst>
      <p:ext uri="{BB962C8B-B14F-4D97-AF65-F5344CB8AC3E}">
        <p14:creationId xmlns:p14="http://schemas.microsoft.com/office/powerpoint/2010/main" val="18956597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3EA6ED5-8B35-D8E0-F913-AC033F30949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805515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499A1120-8451-EC41-A395-52B56C0EF79F}"/>
              </a:ext>
            </a:extLst>
          </p:cNvPr>
          <p:cNvPicPr>
            <a:picLocks noChangeAspect="1"/>
          </p:cNvPicPr>
          <p:nvPr/>
        </p:nvPicPr>
        <p:blipFill>
          <a:blip r:embed="rId2"/>
          <a:stretch>
            <a:fillRect/>
          </a:stretch>
        </p:blipFill>
        <p:spPr>
          <a:xfrm>
            <a:off x="0" y="80683"/>
            <a:ext cx="12186323" cy="5779322"/>
          </a:xfrm>
          <a:prstGeom prst="rect">
            <a:avLst/>
          </a:prstGeom>
        </p:spPr>
      </p:pic>
    </p:spTree>
    <p:extLst>
      <p:ext uri="{BB962C8B-B14F-4D97-AF65-F5344CB8AC3E}">
        <p14:creationId xmlns:p14="http://schemas.microsoft.com/office/powerpoint/2010/main" val="17150950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lt text">
            <a:extLst>
              <a:ext uri="{FF2B5EF4-FFF2-40B4-BE49-F238E27FC236}">
                <a16:creationId xmlns:a16="http://schemas.microsoft.com/office/drawing/2014/main" id="{FAD65348-2911-8469-F347-C9A6DD2F7F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77" y="981342"/>
            <a:ext cx="12192000" cy="4025900"/>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5BFEFA1F-0B0F-918A-1792-ACECBCBF42D8}"/>
              </a:ext>
            </a:extLst>
          </p:cNvPr>
          <p:cNvSpPr txBox="1"/>
          <p:nvPr/>
        </p:nvSpPr>
        <p:spPr>
          <a:xfrm>
            <a:off x="3845859" y="5800165"/>
            <a:ext cx="914400" cy="914400"/>
          </a:xfrm>
          <a:prstGeom prst="rect">
            <a:avLst/>
          </a:prstGeom>
          <a:noFill/>
        </p:spPr>
        <p:txBody>
          <a:bodyPr wrap="none" rtlCol="0" anchor="ctr" anchorCtr="0">
            <a:noAutofit/>
          </a:bodyPr>
          <a:lstStyle/>
          <a:p>
            <a:pPr algn="l"/>
            <a:endParaRPr lang="zh-CN" altLang="en-US" sz="3200" dirty="0">
              <a:latin typeface="+mj-ea"/>
              <a:ea typeface="+mj-ea"/>
            </a:endParaRPr>
          </a:p>
        </p:txBody>
      </p:sp>
      <p:sp>
        <p:nvSpPr>
          <p:cNvPr id="3" name="Rectangle 3">
            <a:extLst>
              <a:ext uri="{FF2B5EF4-FFF2-40B4-BE49-F238E27FC236}">
                <a16:creationId xmlns:a16="http://schemas.microsoft.com/office/drawing/2014/main" id="{6B464037-0B82-C01D-B04D-6FC6CB903CA6}"/>
              </a:ext>
            </a:extLst>
          </p:cNvPr>
          <p:cNvSpPr>
            <a:spLocks noChangeArrowheads="1"/>
          </p:cNvSpPr>
          <p:nvPr/>
        </p:nvSpPr>
        <p:spPr bwMode="auto">
          <a:xfrm>
            <a:off x="234637" y="5298612"/>
            <a:ext cx="11562916" cy="120032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zh-CN" altLang="zh-CN" sz="1200" b="1" i="0" u="none" strike="noStrike" cap="none" normalizeH="0" baseline="0" dirty="0">
                <a:ln>
                  <a:noFill/>
                </a:ln>
                <a:solidFill>
                  <a:srgbClr val="1F2328"/>
                </a:solidFill>
                <a:effectLst/>
                <a:latin typeface="Arial" panose="020B0604020202020204" pitchFamily="34" charset="0"/>
                <a:ea typeface="-apple-system"/>
              </a:rPr>
              <a:t>Future</a:t>
            </a:r>
            <a:r>
              <a:rPr kumimoji="0" lang="zh-CN" altLang="zh-CN" sz="1200" b="0" i="0" u="none" strike="noStrike" cap="none" normalizeH="0" baseline="0" dirty="0">
                <a:ln>
                  <a:noFill/>
                </a:ln>
                <a:solidFill>
                  <a:srgbClr val="1F2328"/>
                </a:solidFill>
                <a:effectLst/>
                <a:latin typeface="Arial" panose="020B0604020202020204" pitchFamily="34" charset="0"/>
                <a:ea typeface="-apple-system"/>
              </a:rPr>
              <a:t>：由于其非阻塞特性，能够在等待 I/O 操作时让出控制权，提高了并发性能。</a:t>
            </a:r>
            <a:r>
              <a:rPr kumimoji="0" lang="zh-CN" altLang="zh-CN" sz="900" b="0" i="0" u="none" strike="noStrike" cap="none" normalizeH="0" baseline="0" dirty="0">
                <a:ln>
                  <a:noFill/>
                </a:ln>
                <a:solidFill>
                  <a:srgbClr val="1F2328"/>
                </a:solidFill>
                <a:effectLst/>
                <a:latin typeface="Arial Unicode MS" panose="020B0604020202020204" pitchFamily="34" charset="-122"/>
                <a:ea typeface="var(--fontStack-monospace, ui-monospace, SFMono-Regular, SF Mono, Menlo, Consolas, Liberation Mono, monospace)"/>
              </a:rPr>
              <a:t>jammdb_future</a:t>
            </a:r>
            <a:r>
              <a:rPr kumimoji="0" lang="zh-CN" altLang="zh-CN" sz="1200" b="0" i="0" u="none" strike="noStrike" cap="none" normalizeH="0" baseline="0" dirty="0">
                <a:ln>
                  <a:noFill/>
                </a:ln>
                <a:solidFill>
                  <a:srgbClr val="1F2328"/>
                </a:solidFill>
                <a:effectLst/>
                <a:ea typeface="-apple-system"/>
              </a:rPr>
              <a:t> </a:t>
            </a:r>
            <a:r>
              <a:rPr kumimoji="0" lang="zh-CN" altLang="zh-CN" sz="1200" b="0" i="0" u="none" strike="noStrike" cap="none" normalizeH="0" baseline="0" dirty="0">
                <a:ln>
                  <a:noFill/>
                </a:ln>
                <a:solidFill>
                  <a:srgbClr val="1F2328"/>
                </a:solidFill>
                <a:effectLst/>
                <a:latin typeface="Arial" panose="020B0604020202020204" pitchFamily="34" charset="0"/>
                <a:ea typeface="-apple-system"/>
              </a:rPr>
              <a:t>显示出显著的吞吐量604913.05 inserts per second，说明其高效处理大量并发任务。</a:t>
            </a:r>
            <a:endParaRPr kumimoji="0" lang="en-US" altLang="zh-CN" sz="1200" b="0" i="0" u="none" strike="noStrike" cap="none" normalizeH="0" baseline="0" dirty="0">
              <a:ln>
                <a:noFill/>
              </a:ln>
              <a:solidFill>
                <a:srgbClr val="1F2328"/>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tabLst/>
            </a:pPr>
            <a:endParaRPr kumimoji="0" lang="zh-CN" altLang="zh-CN" sz="1200" b="0" i="0" u="none" strike="noStrike" cap="none" normalizeH="0" baseline="0" dirty="0">
              <a:ln>
                <a:noFill/>
              </a:ln>
              <a:solidFill>
                <a:srgbClr val="1F2328"/>
              </a:solidFill>
              <a:effectLst/>
              <a:latin typeface="Arial" panose="020B0604020202020204" pitchFamily="34" charset="0"/>
              <a:ea typeface="-apple-system"/>
            </a:endParaRPr>
          </a:p>
          <a:p>
            <a:pPr marL="0" marR="0" lvl="0" indent="0" algn="l" defTabSz="914400" rtl="0" eaLnBrk="0" fontAlgn="base" latinLnBrk="0" hangingPunct="0">
              <a:lnSpc>
                <a:spcPct val="100000"/>
              </a:lnSpc>
              <a:spcBef>
                <a:spcPct val="0"/>
              </a:spcBef>
              <a:spcAft>
                <a:spcPct val="0"/>
              </a:spcAft>
              <a:buClrTx/>
              <a:buSzTx/>
              <a:tabLst/>
            </a:pPr>
            <a:r>
              <a:rPr kumimoji="0" lang="zh-CN" altLang="zh-CN" sz="1200" b="1" i="0" u="none" strike="noStrike" cap="none" normalizeH="0" baseline="0" dirty="0">
                <a:ln>
                  <a:noFill/>
                </a:ln>
                <a:solidFill>
                  <a:srgbClr val="1F2328"/>
                </a:solidFill>
                <a:effectLst/>
                <a:latin typeface="Arial" panose="020B0604020202020204" pitchFamily="34" charset="0"/>
                <a:ea typeface="-apple-system"/>
              </a:rPr>
              <a:t>绿色线程</a:t>
            </a:r>
            <a:r>
              <a:rPr kumimoji="0" lang="zh-CN" altLang="zh-CN" sz="1200" b="0" i="0" u="none" strike="noStrike" cap="none" normalizeH="0" baseline="0" dirty="0">
                <a:ln>
                  <a:noFill/>
                </a:ln>
                <a:solidFill>
                  <a:srgbClr val="1F2328"/>
                </a:solidFill>
                <a:effectLst/>
                <a:latin typeface="Arial" panose="020B0604020202020204" pitchFamily="34" charset="0"/>
                <a:ea typeface="-apple-system"/>
              </a:rPr>
              <a:t>：虽然也可以处理高并发，但在多线程模型中，资源管理和上下文切换可能导致性能下降。在 </a:t>
            </a:r>
            <a:r>
              <a:rPr kumimoji="0" lang="zh-CN" altLang="zh-CN" sz="900" b="0" i="0" u="none" strike="noStrike" cap="none" normalizeH="0" baseline="0" dirty="0">
                <a:ln>
                  <a:noFill/>
                </a:ln>
                <a:solidFill>
                  <a:srgbClr val="1F2328"/>
                </a:solidFill>
                <a:effectLst/>
                <a:latin typeface="Arial Unicode MS" panose="020B0604020202020204" pitchFamily="34" charset="-122"/>
                <a:ea typeface="var(--fontStack-monospace, ui-monospace, SFMono-Regular, SF Mono, Menlo, Consolas, Liberation Mono, monospace)"/>
              </a:rPr>
              <a:t>jammdb_green</a:t>
            </a:r>
            <a:r>
              <a:rPr kumimoji="0" lang="zh-CN" altLang="zh-CN" sz="1200" b="0" i="0" u="none" strike="noStrike" cap="none" normalizeH="0" baseline="0" dirty="0">
                <a:ln>
                  <a:noFill/>
                </a:ln>
                <a:solidFill>
                  <a:srgbClr val="1F2328"/>
                </a:solidFill>
                <a:effectLst/>
                <a:ea typeface="-apple-system"/>
              </a:rPr>
              <a:t> </a:t>
            </a:r>
            <a:r>
              <a:rPr kumimoji="0" lang="zh-CN" altLang="zh-CN" sz="1200" b="0" i="0" u="none" strike="noStrike" cap="none" normalizeH="0" baseline="0" dirty="0">
                <a:ln>
                  <a:noFill/>
                </a:ln>
                <a:solidFill>
                  <a:srgbClr val="1F2328"/>
                </a:solidFill>
                <a:effectLst/>
                <a:latin typeface="Arial" panose="020B0604020202020204" pitchFamily="34" charset="0"/>
                <a:ea typeface="-apple-system"/>
              </a:rPr>
              <a:t>中，吞吐量最高为吞吐量为 149,395.89 inserts per second，相对较低。</a:t>
            </a:r>
          </a:p>
        </p:txBody>
      </p:sp>
      <p:sp>
        <p:nvSpPr>
          <p:cNvPr id="4" name="文本框 3">
            <a:extLst>
              <a:ext uri="{FF2B5EF4-FFF2-40B4-BE49-F238E27FC236}">
                <a16:creationId xmlns:a16="http://schemas.microsoft.com/office/drawing/2014/main" id="{55101B27-2BE6-FC65-77B6-1BA5BE543ADE}"/>
              </a:ext>
            </a:extLst>
          </p:cNvPr>
          <p:cNvSpPr txBox="1"/>
          <p:nvPr/>
        </p:nvSpPr>
        <p:spPr>
          <a:xfrm>
            <a:off x="1506071" y="717176"/>
            <a:ext cx="45719" cy="45719"/>
          </a:xfrm>
          <a:prstGeom prst="rect">
            <a:avLst/>
          </a:prstGeom>
          <a:noFill/>
        </p:spPr>
        <p:txBody>
          <a:bodyPr wrap="square" rtlCol="0" anchor="ctr" anchorCtr="0">
            <a:noAutofit/>
          </a:bodyPr>
          <a:lstStyle/>
          <a:p>
            <a:pPr algn="l"/>
            <a:endParaRPr lang="zh-CN" altLang="en-US" sz="3200" dirty="0">
              <a:latin typeface="+mj-ea"/>
              <a:ea typeface="+mj-ea"/>
            </a:endParaRPr>
          </a:p>
        </p:txBody>
      </p:sp>
      <p:sp>
        <p:nvSpPr>
          <p:cNvPr id="5" name="文本框 4">
            <a:extLst>
              <a:ext uri="{FF2B5EF4-FFF2-40B4-BE49-F238E27FC236}">
                <a16:creationId xmlns:a16="http://schemas.microsoft.com/office/drawing/2014/main" id="{724A0D50-B5E1-14EE-D2BD-7D4055538E04}"/>
              </a:ext>
            </a:extLst>
          </p:cNvPr>
          <p:cNvSpPr txBox="1"/>
          <p:nvPr/>
        </p:nvSpPr>
        <p:spPr>
          <a:xfrm>
            <a:off x="1174376" y="102169"/>
            <a:ext cx="914400" cy="914400"/>
          </a:xfrm>
          <a:prstGeom prst="rect">
            <a:avLst/>
          </a:prstGeom>
          <a:noFill/>
        </p:spPr>
        <p:txBody>
          <a:bodyPr wrap="none" rtlCol="0" anchor="ctr" anchorCtr="0">
            <a:noAutofit/>
          </a:bodyPr>
          <a:lstStyle/>
          <a:p>
            <a:pPr algn="l"/>
            <a:r>
              <a:rPr lang="zh-CN" altLang="en-US" sz="3200" dirty="0">
                <a:solidFill>
                  <a:schemeClr val="accent1">
                    <a:lumMod val="75000"/>
                  </a:schemeClr>
                </a:solidFill>
                <a:latin typeface="+mj-ea"/>
                <a:ea typeface="+mj-ea"/>
              </a:rPr>
              <a:t>对比分析：</a:t>
            </a:r>
            <a:r>
              <a:rPr lang="en-US" altLang="zh-CN" sz="3200" dirty="0">
                <a:solidFill>
                  <a:schemeClr val="accent1">
                    <a:lumMod val="75000"/>
                  </a:schemeClr>
                </a:solidFill>
                <a:latin typeface="+mj-ea"/>
                <a:ea typeface="+mj-ea"/>
              </a:rPr>
              <a:t>Future </a:t>
            </a:r>
            <a:r>
              <a:rPr lang="zh-CN" altLang="en-US" sz="3200" dirty="0">
                <a:solidFill>
                  <a:schemeClr val="accent1">
                    <a:lumMod val="75000"/>
                  </a:schemeClr>
                </a:solidFill>
                <a:latin typeface="+mj-ea"/>
                <a:ea typeface="+mj-ea"/>
              </a:rPr>
              <a:t>与 绿色线程</a:t>
            </a:r>
          </a:p>
        </p:txBody>
      </p:sp>
    </p:spTree>
    <p:extLst>
      <p:ext uri="{BB962C8B-B14F-4D97-AF65-F5344CB8AC3E}">
        <p14:creationId xmlns:p14="http://schemas.microsoft.com/office/powerpoint/2010/main" val="1278193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EC353A41-4C02-C31E-CD01-330315A63BB8}"/>
              </a:ext>
            </a:extLst>
          </p:cNvPr>
          <p:cNvPicPr>
            <a:picLocks noChangeAspect="1"/>
          </p:cNvPicPr>
          <p:nvPr/>
        </p:nvPicPr>
        <p:blipFill>
          <a:blip r:embed="rId2"/>
          <a:stretch>
            <a:fillRect/>
          </a:stretch>
        </p:blipFill>
        <p:spPr>
          <a:xfrm>
            <a:off x="795830" y="56858"/>
            <a:ext cx="10600339" cy="6744284"/>
          </a:xfrm>
          <a:prstGeom prst="rect">
            <a:avLst/>
          </a:prstGeom>
        </p:spPr>
      </p:pic>
    </p:spTree>
    <p:extLst>
      <p:ext uri="{BB962C8B-B14F-4D97-AF65-F5344CB8AC3E}">
        <p14:creationId xmlns:p14="http://schemas.microsoft.com/office/powerpoint/2010/main" val="1440006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alt text">
            <a:extLst>
              <a:ext uri="{FF2B5EF4-FFF2-40B4-BE49-F238E27FC236}">
                <a16:creationId xmlns:a16="http://schemas.microsoft.com/office/drawing/2014/main" id="{32603BA9-D0C6-ECA3-4C17-A8ACDB4739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0646" y="125506"/>
            <a:ext cx="11573435" cy="5531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16366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a:extLst>
              <a:ext uri="{FF2B5EF4-FFF2-40B4-BE49-F238E27FC236}">
                <a16:creationId xmlns:a16="http://schemas.microsoft.com/office/drawing/2014/main" id="{6D3BCD2B-AE3E-D403-E026-1C3BFCA0A5EF}"/>
              </a:ext>
            </a:extLst>
          </p:cNvPr>
          <p:cNvSpPr/>
          <p:nvPr/>
        </p:nvSpPr>
        <p:spPr>
          <a:xfrm>
            <a:off x="695325" y="2539484"/>
            <a:ext cx="10801350" cy="3017520"/>
          </a:xfrm>
          <a:prstGeom prst="roundRect">
            <a:avLst>
              <a:gd name="adj" fmla="val 5904"/>
            </a:avLst>
          </a:prstGeom>
          <a:gradFill flip="none" rotWithShape="1">
            <a:gsLst>
              <a:gs pos="100000">
                <a:schemeClr val="accent3">
                  <a:lumMod val="20000"/>
                  <a:lumOff val="80000"/>
                </a:schemeClr>
              </a:gs>
              <a:gs pos="0">
                <a:schemeClr val="accent3">
                  <a:lumMod val="60000"/>
                  <a:lumOff val="40000"/>
                </a:schemeClr>
              </a:gs>
            </a:gsLst>
            <a:lin ang="10800000" scaled="1"/>
            <a:tileRect/>
          </a:gradFill>
          <a:ln>
            <a:noFill/>
          </a:ln>
          <a:effectLst>
            <a:outerShdw blurRad="254000" dist="127000" dir="5400000" algn="t"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 name="文本框 1">
            <a:extLst>
              <a:ext uri="{FF2B5EF4-FFF2-40B4-BE49-F238E27FC236}">
                <a16:creationId xmlns:a16="http://schemas.microsoft.com/office/drawing/2014/main" id="{260B1F01-1F0C-05A2-FAA5-DADABE6B6E27}"/>
              </a:ext>
            </a:extLst>
          </p:cNvPr>
          <p:cNvSpPr txBox="1"/>
          <p:nvPr/>
        </p:nvSpPr>
        <p:spPr>
          <a:xfrm>
            <a:off x="1351280" y="296863"/>
            <a:ext cx="4744720" cy="597217"/>
          </a:xfrm>
          <a:prstGeom prst="rect">
            <a:avLst/>
          </a:prstGeom>
          <a:noFill/>
        </p:spPr>
        <p:txBody>
          <a:bodyPr wrap="square" rtlCol="0" anchor="ctr" anchorCtr="0">
            <a:spAutoFit/>
          </a:bodyPr>
          <a:lstStyle/>
          <a:p>
            <a:r>
              <a:rPr lang="zh-CN" altLang="en-US" sz="3200" b="1" dirty="0">
                <a:gradFill flip="none" rotWithShape="1">
                  <a:gsLst>
                    <a:gs pos="0">
                      <a:schemeClr val="accent3"/>
                    </a:gs>
                    <a:gs pos="100000">
                      <a:schemeClr val="accent3">
                        <a:lumMod val="75000"/>
                      </a:schemeClr>
                    </a:gs>
                  </a:gsLst>
                  <a:lin ang="2700000" scaled="1"/>
                  <a:tileRect/>
                </a:gradFill>
                <a:latin typeface="+mj-ea"/>
                <a:ea typeface="+mj-ea"/>
              </a:rPr>
              <a:t>研究成果</a:t>
            </a:r>
          </a:p>
        </p:txBody>
      </p:sp>
      <p:sp>
        <p:nvSpPr>
          <p:cNvPr id="3" name="矩形: 圆顶角 2">
            <a:extLst>
              <a:ext uri="{FF2B5EF4-FFF2-40B4-BE49-F238E27FC236}">
                <a16:creationId xmlns:a16="http://schemas.microsoft.com/office/drawing/2014/main" id="{A8434E07-0E8C-E45E-8C20-9E2AE7CE43A1}"/>
              </a:ext>
            </a:extLst>
          </p:cNvPr>
          <p:cNvSpPr/>
          <p:nvPr/>
        </p:nvSpPr>
        <p:spPr>
          <a:xfrm>
            <a:off x="7295909" y="1238490"/>
            <a:ext cx="4200766" cy="5619509"/>
          </a:xfrm>
          <a:prstGeom prst="round2SameRect">
            <a:avLst/>
          </a:prstGeom>
          <a:blipFill>
            <a:blip r:embed="rId2"/>
            <a:srcRect/>
            <a:stretch>
              <a:fillRect l="-50260" r="-5026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文本框 4">
            <a:extLst>
              <a:ext uri="{FF2B5EF4-FFF2-40B4-BE49-F238E27FC236}">
                <a16:creationId xmlns:a16="http://schemas.microsoft.com/office/drawing/2014/main" id="{1AC09AFF-851A-731F-F429-9A42E36CA9C4}"/>
              </a:ext>
            </a:extLst>
          </p:cNvPr>
          <p:cNvSpPr txBox="1"/>
          <p:nvPr/>
        </p:nvSpPr>
        <p:spPr>
          <a:xfrm>
            <a:off x="1675990" y="1862055"/>
            <a:ext cx="1497515" cy="584775"/>
          </a:xfrm>
          <a:prstGeom prst="rect">
            <a:avLst/>
          </a:prstGeom>
          <a:noFill/>
        </p:spPr>
        <p:txBody>
          <a:bodyPr wrap="square" rtlCol="0" anchor="ctr" anchorCtr="0">
            <a:spAutoFit/>
          </a:bodyPr>
          <a:lstStyle>
            <a:defPPr>
              <a:defRPr lang="zh-CN"/>
            </a:defPPr>
            <a:lvl1pPr>
              <a:defRPr sz="3200" b="1">
                <a:gradFill flip="none" rotWithShape="1">
                  <a:gsLst>
                    <a:gs pos="0">
                      <a:schemeClr val="accent3"/>
                    </a:gs>
                    <a:gs pos="100000">
                      <a:schemeClr val="accent3">
                        <a:lumMod val="75000"/>
                      </a:schemeClr>
                    </a:gs>
                  </a:gsLst>
                  <a:lin ang="2700000" scaled="1"/>
                  <a:tileRect/>
                </a:gradFill>
                <a:latin typeface="+mj-ea"/>
                <a:ea typeface="+mj-ea"/>
              </a:defRPr>
            </a:lvl1pPr>
          </a:lstStyle>
          <a:p>
            <a:pPr algn="ctr"/>
            <a:r>
              <a:rPr lang="en-US" altLang="zh-CN" dirty="0" err="1">
                <a:latin typeface="+mn-ea"/>
                <a:ea typeface="+mn-ea"/>
              </a:rPr>
              <a:t>jammdb</a:t>
            </a:r>
            <a:endParaRPr lang="zh-CN" altLang="en-US" dirty="0">
              <a:latin typeface="+mn-ea"/>
              <a:ea typeface="+mn-ea"/>
            </a:endParaRPr>
          </a:p>
        </p:txBody>
      </p:sp>
      <p:sp>
        <p:nvSpPr>
          <p:cNvPr id="6" name="文本框 5">
            <a:extLst>
              <a:ext uri="{FF2B5EF4-FFF2-40B4-BE49-F238E27FC236}">
                <a16:creationId xmlns:a16="http://schemas.microsoft.com/office/drawing/2014/main" id="{33AF6C54-4E84-0D83-E3B3-6E0F943547A1}"/>
              </a:ext>
            </a:extLst>
          </p:cNvPr>
          <p:cNvSpPr txBox="1"/>
          <p:nvPr/>
        </p:nvSpPr>
        <p:spPr>
          <a:xfrm>
            <a:off x="871761" y="2711946"/>
            <a:ext cx="3078816" cy="2707344"/>
          </a:xfrm>
          <a:prstGeom prst="rect">
            <a:avLst/>
          </a:prstGeom>
          <a:noFill/>
        </p:spPr>
        <p:txBody>
          <a:bodyPr wrap="square" rtlCol="0" anchor="t" anchorCtr="0">
            <a:spAutoFit/>
          </a:bodyPr>
          <a:lstStyle/>
          <a:p>
            <a:pPr algn="l">
              <a:lnSpc>
                <a:spcPct val="120000"/>
              </a:lnSpc>
              <a:spcAft>
                <a:spcPts val="600"/>
              </a:spcAft>
            </a:pPr>
            <a:r>
              <a:rPr lang="zh-CN" altLang="en-US" b="0" i="0" dirty="0">
                <a:solidFill>
                  <a:srgbClr val="1F2328"/>
                </a:solidFill>
                <a:effectLst/>
                <a:latin typeface="-apple-system"/>
              </a:rPr>
              <a:t>适合需要持久化存储且数据不常变化的应用场景，但在高频写入和并发处理方面可能会受到性能限制。尽管它在数据安全性和持久性方面具有优势，但频繁的 </a:t>
            </a:r>
            <a:r>
              <a:rPr lang="en-US" altLang="zh-CN" b="0" i="0" dirty="0">
                <a:solidFill>
                  <a:srgbClr val="1F2328"/>
                </a:solidFill>
                <a:effectLst/>
                <a:latin typeface="-apple-system"/>
              </a:rPr>
              <a:t>I/O </a:t>
            </a:r>
            <a:r>
              <a:rPr lang="zh-CN" altLang="en-US" b="0" i="0" dirty="0">
                <a:solidFill>
                  <a:srgbClr val="1F2328"/>
                </a:solidFill>
                <a:effectLst/>
                <a:latin typeface="-apple-system"/>
              </a:rPr>
              <a:t>操作和锁竞争可能成为性能瓶颈。</a:t>
            </a:r>
            <a:endParaRPr lang="en-US" altLang="zh-CN" dirty="0">
              <a:solidFill>
                <a:schemeClr val="tx1">
                  <a:lumMod val="75000"/>
                  <a:lumOff val="25000"/>
                </a:schemeClr>
              </a:solidFill>
              <a:latin typeface="+mj-ea"/>
              <a:ea typeface="+mj-ea"/>
            </a:endParaRPr>
          </a:p>
        </p:txBody>
      </p:sp>
      <p:sp>
        <p:nvSpPr>
          <p:cNvPr id="7" name="文本框 6">
            <a:extLst>
              <a:ext uri="{FF2B5EF4-FFF2-40B4-BE49-F238E27FC236}">
                <a16:creationId xmlns:a16="http://schemas.microsoft.com/office/drawing/2014/main" id="{F33E5243-EA81-19C2-7516-B72F0FC5A484}"/>
              </a:ext>
            </a:extLst>
          </p:cNvPr>
          <p:cNvSpPr txBox="1"/>
          <p:nvPr/>
        </p:nvSpPr>
        <p:spPr>
          <a:xfrm>
            <a:off x="4686506" y="1862054"/>
            <a:ext cx="1330212" cy="584775"/>
          </a:xfrm>
          <a:prstGeom prst="rect">
            <a:avLst/>
          </a:prstGeom>
          <a:noFill/>
        </p:spPr>
        <p:txBody>
          <a:bodyPr wrap="square" rtlCol="0" anchor="ctr" anchorCtr="0">
            <a:spAutoFit/>
          </a:bodyPr>
          <a:lstStyle>
            <a:defPPr>
              <a:defRPr lang="zh-CN"/>
            </a:defPPr>
            <a:lvl1pPr algn="ctr">
              <a:defRPr sz="2400" b="1">
                <a:gradFill flip="none" rotWithShape="1">
                  <a:gsLst>
                    <a:gs pos="0">
                      <a:schemeClr val="accent3"/>
                    </a:gs>
                    <a:gs pos="100000">
                      <a:schemeClr val="accent3">
                        <a:lumMod val="75000"/>
                      </a:schemeClr>
                    </a:gs>
                  </a:gsLst>
                  <a:lin ang="2700000" scaled="1"/>
                  <a:tileRect/>
                </a:gradFill>
                <a:latin typeface="+mn-ea"/>
              </a:defRPr>
            </a:lvl1pPr>
          </a:lstStyle>
          <a:p>
            <a:r>
              <a:rPr lang="en-US" altLang="zh-CN" sz="3200" dirty="0"/>
              <a:t>sled</a:t>
            </a:r>
            <a:endParaRPr lang="zh-CN" altLang="en-US" sz="3200" dirty="0"/>
          </a:p>
        </p:txBody>
      </p:sp>
      <p:sp>
        <p:nvSpPr>
          <p:cNvPr id="8" name="文本框 7">
            <a:extLst>
              <a:ext uri="{FF2B5EF4-FFF2-40B4-BE49-F238E27FC236}">
                <a16:creationId xmlns:a16="http://schemas.microsoft.com/office/drawing/2014/main" id="{F9A07893-0808-8FDA-7838-F84D7D56EF66}"/>
              </a:ext>
            </a:extLst>
          </p:cNvPr>
          <p:cNvSpPr txBox="1"/>
          <p:nvPr/>
        </p:nvSpPr>
        <p:spPr>
          <a:xfrm>
            <a:off x="4208380" y="2711946"/>
            <a:ext cx="3042489" cy="2374946"/>
          </a:xfrm>
          <a:prstGeom prst="rect">
            <a:avLst/>
          </a:prstGeom>
          <a:noFill/>
        </p:spPr>
        <p:txBody>
          <a:bodyPr wrap="square" rtlCol="0" anchor="t" anchorCtr="0">
            <a:spAutoFit/>
          </a:bodyPr>
          <a:lstStyle/>
          <a:p>
            <a:pPr algn="l">
              <a:lnSpc>
                <a:spcPct val="120000"/>
              </a:lnSpc>
              <a:spcAft>
                <a:spcPts val="600"/>
              </a:spcAft>
            </a:pPr>
            <a:r>
              <a:rPr lang="zh-CN" altLang="en-US" b="0" i="0" dirty="0">
                <a:solidFill>
                  <a:srgbClr val="1F2328"/>
                </a:solidFill>
                <a:effectLst/>
                <a:latin typeface="-apple-system"/>
              </a:rPr>
              <a:t>适合需要快速读写的高并发应用，其内存存储和高效的并发控制使其在性能上优于 </a:t>
            </a:r>
            <a:r>
              <a:rPr lang="en-US" altLang="zh-CN" b="0" i="0" dirty="0">
                <a:solidFill>
                  <a:srgbClr val="1F2328"/>
                </a:solidFill>
                <a:effectLst/>
                <a:latin typeface="-apple-system"/>
              </a:rPr>
              <a:t>Sled</a:t>
            </a:r>
            <a:r>
              <a:rPr lang="zh-CN" altLang="en-US" b="0" i="0" dirty="0">
                <a:solidFill>
                  <a:srgbClr val="1F2328"/>
                </a:solidFill>
                <a:effectLst/>
                <a:latin typeface="-apple-system"/>
              </a:rPr>
              <a:t>。对于实时性要求高的场景，</a:t>
            </a:r>
            <a:r>
              <a:rPr lang="en-US" altLang="zh-CN" b="0" i="0" dirty="0" err="1">
                <a:solidFill>
                  <a:srgbClr val="1F2328"/>
                </a:solidFill>
                <a:effectLst/>
                <a:latin typeface="-apple-system"/>
              </a:rPr>
              <a:t>JammDB</a:t>
            </a:r>
            <a:r>
              <a:rPr lang="en-US" altLang="zh-CN" b="0" i="0" dirty="0">
                <a:solidFill>
                  <a:srgbClr val="1F2328"/>
                </a:solidFill>
                <a:effectLst/>
                <a:latin typeface="-apple-system"/>
              </a:rPr>
              <a:t> </a:t>
            </a:r>
            <a:r>
              <a:rPr lang="zh-CN" altLang="en-US" b="0" i="0" dirty="0">
                <a:solidFill>
                  <a:srgbClr val="1F2328"/>
                </a:solidFill>
                <a:effectLst/>
                <a:latin typeface="-apple-system"/>
              </a:rPr>
              <a:t>提供了更好的响应时间和吞吐量，是一个理想的选择。</a:t>
            </a:r>
            <a:endParaRPr lang="en-US" altLang="zh-CN" dirty="0">
              <a:solidFill>
                <a:schemeClr val="tx1">
                  <a:lumMod val="75000"/>
                  <a:lumOff val="25000"/>
                </a:schemeClr>
              </a:solidFill>
              <a:latin typeface="+mj-ea"/>
              <a:ea typeface="+mj-ea"/>
            </a:endParaRPr>
          </a:p>
        </p:txBody>
      </p:sp>
      <p:cxnSp>
        <p:nvCxnSpPr>
          <p:cNvPr id="12" name="直接连接符 11">
            <a:extLst>
              <a:ext uri="{FF2B5EF4-FFF2-40B4-BE49-F238E27FC236}">
                <a16:creationId xmlns:a16="http://schemas.microsoft.com/office/drawing/2014/main" id="{0D6C7367-7CDB-54D6-A12F-21E8A2D6A3C8}"/>
              </a:ext>
            </a:extLst>
          </p:cNvPr>
          <p:cNvCxnSpPr>
            <a:cxnSpLocks/>
          </p:cNvCxnSpPr>
          <p:nvPr/>
        </p:nvCxnSpPr>
        <p:spPr>
          <a:xfrm flipH="1">
            <a:off x="3982720" y="2711946"/>
            <a:ext cx="12897" cy="2672596"/>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18608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52CD8832-5AE5-35B1-AA76-473DB7E28A67}"/>
              </a:ext>
            </a:extLst>
          </p:cNvPr>
          <p:cNvSpPr txBox="1">
            <a:spLocks/>
          </p:cNvSpPr>
          <p:nvPr/>
        </p:nvSpPr>
        <p:spPr>
          <a:xfrm>
            <a:off x="4295775" y="1574675"/>
            <a:ext cx="3600450" cy="1842750"/>
          </a:xfrm>
          <a:prstGeom prst="rect">
            <a:avLst/>
          </a:prstGeom>
        </p:spPr>
        <p:txBody>
          <a:bodyPr>
            <a:spAutoFit/>
          </a:bodyPr>
          <a:lstStyle>
            <a:lvl1pPr marL="0" indent="0" algn="ctr" defTabSz="914400" rtl="0" eaLnBrk="1" latinLnBrk="0" hangingPunct="1">
              <a:lnSpc>
                <a:spcPct val="90000"/>
              </a:lnSpc>
              <a:spcBef>
                <a:spcPts val="1000"/>
              </a:spcBef>
              <a:buFont typeface="Arial" panose="020B0604020202020204" pitchFamily="34" charset="0"/>
              <a:buNone/>
              <a:defRPr sz="16600" b="1" kern="1200">
                <a:gradFill flip="none" rotWithShape="1">
                  <a:gsLst>
                    <a:gs pos="0">
                      <a:schemeClr val="accent1"/>
                    </a:gs>
                    <a:gs pos="100000">
                      <a:schemeClr val="accent1">
                        <a:alpha val="0"/>
                      </a:schemeClr>
                    </a:gs>
                  </a:gsLst>
                  <a:lin ang="54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gradFill flip="none" rotWithShape="1">
                  <a:gsLst>
                    <a:gs pos="0">
                      <a:schemeClr val="accent1"/>
                    </a:gs>
                    <a:gs pos="80000">
                      <a:schemeClr val="accent1">
                        <a:alpha val="0"/>
                      </a:schemeClr>
                    </a:gs>
                  </a:gsLst>
                  <a:lin ang="5400000" scaled="1"/>
                  <a:tileRect/>
                </a:gradFill>
              </a:rPr>
              <a:t>04</a:t>
            </a:r>
            <a:endParaRPr lang="zh-CN" altLang="en-US" dirty="0">
              <a:gradFill flip="none" rotWithShape="1">
                <a:gsLst>
                  <a:gs pos="0">
                    <a:schemeClr val="accent1"/>
                  </a:gs>
                  <a:gs pos="80000">
                    <a:schemeClr val="accent1">
                      <a:alpha val="0"/>
                    </a:schemeClr>
                  </a:gs>
                </a:gsLst>
                <a:lin ang="5400000" scaled="1"/>
                <a:tileRect/>
              </a:gradFill>
            </a:endParaRPr>
          </a:p>
        </p:txBody>
      </p:sp>
      <p:sp>
        <p:nvSpPr>
          <p:cNvPr id="3" name="文本框 2">
            <a:extLst>
              <a:ext uri="{FF2B5EF4-FFF2-40B4-BE49-F238E27FC236}">
                <a16:creationId xmlns:a16="http://schemas.microsoft.com/office/drawing/2014/main" id="{13A16600-C19F-FEDD-F8C9-7CADD85E1B7A}"/>
              </a:ext>
            </a:extLst>
          </p:cNvPr>
          <p:cNvSpPr txBox="1"/>
          <p:nvPr/>
        </p:nvSpPr>
        <p:spPr>
          <a:xfrm>
            <a:off x="3857942" y="2950970"/>
            <a:ext cx="4476117" cy="1107996"/>
          </a:xfrm>
          <a:prstGeom prst="rect">
            <a:avLst/>
          </a:prstGeom>
          <a:noFill/>
        </p:spPr>
        <p:txBody>
          <a:bodyPr wrap="square" lIns="0" tIns="0" rIns="0" bIns="0" rtlCol="0">
            <a:spAutoFit/>
          </a:bodyPr>
          <a:lstStyle/>
          <a:p>
            <a:pPr algn="ctr"/>
            <a:r>
              <a:rPr lang="zh-CN" altLang="en-US" sz="3600" b="1" i="0" dirty="0">
                <a:solidFill>
                  <a:srgbClr val="1F2328"/>
                </a:solidFill>
                <a:effectLst/>
                <a:latin typeface="-apple-system"/>
              </a:rPr>
              <a:t>研究计划与预期进展</a:t>
            </a:r>
          </a:p>
          <a:p>
            <a:pPr algn="ctr"/>
            <a:endParaRPr lang="zh-CN" altLang="en-US" sz="3600" b="1" dirty="0">
              <a:solidFill>
                <a:schemeClr val="tx1">
                  <a:lumMod val="75000"/>
                  <a:lumOff val="25000"/>
                </a:schemeClr>
              </a:solidFill>
              <a:latin typeface="+mj-ea"/>
              <a:ea typeface="+mj-ea"/>
            </a:endParaRPr>
          </a:p>
        </p:txBody>
      </p:sp>
      <p:sp>
        <p:nvSpPr>
          <p:cNvPr id="4" name="文本框 3">
            <a:extLst>
              <a:ext uri="{FF2B5EF4-FFF2-40B4-BE49-F238E27FC236}">
                <a16:creationId xmlns:a16="http://schemas.microsoft.com/office/drawing/2014/main" id="{52E5D30D-0651-9507-70F8-24C47B16CAE3}"/>
              </a:ext>
            </a:extLst>
          </p:cNvPr>
          <p:cNvSpPr txBox="1"/>
          <p:nvPr/>
        </p:nvSpPr>
        <p:spPr>
          <a:xfrm>
            <a:off x="3857941" y="3535745"/>
            <a:ext cx="4476117" cy="646331"/>
          </a:xfrm>
          <a:prstGeom prst="rect">
            <a:avLst/>
          </a:prstGeom>
          <a:noFill/>
        </p:spPr>
        <p:txBody>
          <a:bodyPr wrap="square" rtlCol="0">
            <a:spAutoFit/>
          </a:bodyPr>
          <a:lstStyle/>
          <a:p>
            <a:pPr algn="ctr"/>
            <a:r>
              <a:rPr lang="en-US" altLang="zh-CN" dirty="0">
                <a:solidFill>
                  <a:schemeClr val="tx1">
                    <a:lumMod val="75000"/>
                    <a:lumOff val="25000"/>
                  </a:schemeClr>
                </a:solidFill>
              </a:rPr>
              <a:t>Research plan and expected progress</a:t>
            </a:r>
          </a:p>
          <a:p>
            <a:pPr algn="ctr"/>
            <a:endParaRPr lang="en-US" altLang="zh-CN" dirty="0">
              <a:solidFill>
                <a:schemeClr val="tx1">
                  <a:lumMod val="75000"/>
                  <a:lumOff val="25000"/>
                </a:schemeClr>
              </a:solidFill>
            </a:endParaRPr>
          </a:p>
        </p:txBody>
      </p:sp>
    </p:spTree>
    <p:extLst>
      <p:ext uri="{BB962C8B-B14F-4D97-AF65-F5344CB8AC3E}">
        <p14:creationId xmlns:p14="http://schemas.microsoft.com/office/powerpoint/2010/main" val="16237674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D86408AC-89F6-8014-4941-3DDE02E494B3}"/>
              </a:ext>
            </a:extLst>
          </p:cNvPr>
          <p:cNvSpPr/>
          <p:nvPr/>
        </p:nvSpPr>
        <p:spPr>
          <a:xfrm>
            <a:off x="8829373" y="-978655"/>
            <a:ext cx="3797619" cy="3797619"/>
          </a:xfrm>
          <a:prstGeom prst="ellipse">
            <a:avLst/>
          </a:prstGeom>
          <a:gradFill>
            <a:gsLst>
              <a:gs pos="100000">
                <a:schemeClr val="accent3"/>
              </a:gs>
              <a:gs pos="2000">
                <a:schemeClr val="accent3">
                  <a:lumMod val="20000"/>
                  <a:lumOff val="80000"/>
                </a:schemeClr>
              </a:gs>
            </a:gsLst>
            <a:path path="circle">
              <a:fillToRect r="100000" b="100000"/>
            </a:path>
          </a:gradFill>
          <a:ln>
            <a:noFill/>
          </a:ln>
          <a:effectLst>
            <a:outerShdw blurRad="254000" dist="127000" dir="8100000" algn="tr" rotWithShape="0">
              <a:schemeClr val="accent3">
                <a:lumMod val="50000"/>
                <a:alpha val="20000"/>
              </a:schemeClr>
            </a:outerShdw>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 name="椭圆 2">
            <a:extLst>
              <a:ext uri="{FF2B5EF4-FFF2-40B4-BE49-F238E27FC236}">
                <a16:creationId xmlns:a16="http://schemas.microsoft.com/office/drawing/2014/main" id="{BE93DF0F-3697-BACD-6177-568BECC8F11E}"/>
              </a:ext>
            </a:extLst>
          </p:cNvPr>
          <p:cNvSpPr/>
          <p:nvPr/>
        </p:nvSpPr>
        <p:spPr>
          <a:xfrm>
            <a:off x="8240262" y="5404584"/>
            <a:ext cx="1015663" cy="1015663"/>
          </a:xfrm>
          <a:prstGeom prst="ellipse">
            <a:avLst/>
          </a:prstGeom>
          <a:gradFill>
            <a:gsLst>
              <a:gs pos="100000">
                <a:schemeClr val="accent3"/>
              </a:gs>
              <a:gs pos="2000">
                <a:schemeClr val="accent3">
                  <a:lumMod val="20000"/>
                  <a:lumOff val="80000"/>
                </a:schemeClr>
              </a:gs>
            </a:gsLst>
            <a:path path="circle">
              <a:fillToRect r="100000" b="100000"/>
            </a:path>
          </a:gradFill>
          <a:ln>
            <a:noFill/>
          </a:ln>
          <a:effectLst>
            <a:outerShdw blurRad="254000" dist="127000" dir="8100000" algn="tr" rotWithShape="0">
              <a:schemeClr val="accent3">
                <a:lumMod val="50000"/>
                <a:alpha val="20000"/>
              </a:schemeClr>
            </a:outerShdw>
            <a:softEdge rad="127000"/>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 name="矩形 3">
            <a:extLst>
              <a:ext uri="{FF2B5EF4-FFF2-40B4-BE49-F238E27FC236}">
                <a16:creationId xmlns:a16="http://schemas.microsoft.com/office/drawing/2014/main" id="{86EB415B-C54A-FC91-10F6-19F2D6516AE6}"/>
              </a:ext>
            </a:extLst>
          </p:cNvPr>
          <p:cNvSpPr/>
          <p:nvPr/>
        </p:nvSpPr>
        <p:spPr>
          <a:xfrm>
            <a:off x="0" y="0"/>
            <a:ext cx="4295775" cy="68580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5" name="文本框 4">
            <a:extLst>
              <a:ext uri="{FF2B5EF4-FFF2-40B4-BE49-F238E27FC236}">
                <a16:creationId xmlns:a16="http://schemas.microsoft.com/office/drawing/2014/main" id="{AE87128B-C08D-9A7E-2282-9D34C8A324A3}"/>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i="0" dirty="0">
                <a:solidFill>
                  <a:schemeClr val="accent1">
                    <a:lumMod val="75000"/>
                  </a:schemeClr>
                </a:solidFill>
                <a:effectLst/>
                <a:latin typeface="-apple-system"/>
              </a:rPr>
              <a:t>研究计划与预期进展</a:t>
            </a:r>
          </a:p>
        </p:txBody>
      </p:sp>
      <p:grpSp>
        <p:nvGrpSpPr>
          <p:cNvPr id="7" name="组合 6">
            <a:extLst>
              <a:ext uri="{FF2B5EF4-FFF2-40B4-BE49-F238E27FC236}">
                <a16:creationId xmlns:a16="http://schemas.microsoft.com/office/drawing/2014/main" id="{3A3893CC-9BDA-8CD8-0439-21335B4E289A}"/>
              </a:ext>
            </a:extLst>
          </p:cNvPr>
          <p:cNvGrpSpPr/>
          <p:nvPr/>
        </p:nvGrpSpPr>
        <p:grpSpPr>
          <a:xfrm>
            <a:off x="695325" y="296758"/>
            <a:ext cx="474953" cy="611292"/>
            <a:chOff x="695325" y="296758"/>
            <a:chExt cx="474953" cy="611292"/>
          </a:xfrm>
        </p:grpSpPr>
        <p:sp>
          <p:nvSpPr>
            <p:cNvPr id="8" name="椭圆 7">
              <a:extLst>
                <a:ext uri="{FF2B5EF4-FFF2-40B4-BE49-F238E27FC236}">
                  <a16:creationId xmlns:a16="http://schemas.microsoft.com/office/drawing/2014/main" id="{BC70005D-D183-041E-1DB3-2BED202335F9}"/>
                </a:ext>
              </a:extLst>
            </p:cNvPr>
            <p:cNvSpPr/>
            <p:nvPr userDrawn="1"/>
          </p:nvSpPr>
          <p:spPr>
            <a:xfrm>
              <a:off x="695325" y="296758"/>
              <a:ext cx="389041" cy="389041"/>
            </a:xfrm>
            <a:prstGeom prst="ellipse">
              <a:avLst/>
            </a:prstGeom>
            <a:gradFill flip="none" rotWithShape="1">
              <a:gsLst>
                <a:gs pos="0">
                  <a:schemeClr val="accent3">
                    <a:lumMod val="20000"/>
                    <a:lumOff val="80000"/>
                  </a:schemeClr>
                </a:gs>
                <a:gs pos="100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lvl="0" algn="ctr"/>
              <a:endParaRPr lang="zh-CN" altLang="en-US"/>
            </a:p>
          </p:txBody>
        </p:sp>
        <p:sp>
          <p:nvSpPr>
            <p:cNvPr id="9" name="椭圆 8">
              <a:extLst>
                <a:ext uri="{FF2B5EF4-FFF2-40B4-BE49-F238E27FC236}">
                  <a16:creationId xmlns:a16="http://schemas.microsoft.com/office/drawing/2014/main" id="{E1C5B8AF-4918-6668-8F89-9E1AE1885241}"/>
                </a:ext>
              </a:extLst>
            </p:cNvPr>
            <p:cNvSpPr/>
            <p:nvPr userDrawn="1"/>
          </p:nvSpPr>
          <p:spPr>
            <a:xfrm>
              <a:off x="781237" y="519009"/>
              <a:ext cx="389041" cy="389041"/>
            </a:xfrm>
            <a:prstGeom prst="ellipse">
              <a:avLst/>
            </a:prstGeom>
            <a:gradFill flip="none" rotWithShape="1">
              <a:gsLst>
                <a:gs pos="100000">
                  <a:schemeClr val="accent3">
                    <a:lumMod val="40000"/>
                    <a:lumOff val="60000"/>
                  </a:schemeClr>
                </a:gs>
                <a:gs pos="5000">
                  <a:schemeClr val="accent3"/>
                </a:gs>
              </a:gsLst>
              <a:lin ang="2700000" scaled="1"/>
              <a:tileRect/>
            </a:gradFill>
            <a:ln>
              <a:noFill/>
            </a:ln>
            <a:effectLst>
              <a:outerShdw blurRad="127000" sx="102000" sy="102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lvl="0" algn="ctr"/>
              <a:endParaRPr lang="zh-CN" altLang="en-US"/>
            </a:p>
          </p:txBody>
        </p:sp>
      </p:grpSp>
      <p:sp>
        <p:nvSpPr>
          <p:cNvPr id="10" name="椭圆 9">
            <a:extLst>
              <a:ext uri="{FF2B5EF4-FFF2-40B4-BE49-F238E27FC236}">
                <a16:creationId xmlns:a16="http://schemas.microsoft.com/office/drawing/2014/main" id="{963DA97C-A408-4646-1C9E-7DFB8EADD9A8}"/>
              </a:ext>
            </a:extLst>
          </p:cNvPr>
          <p:cNvSpPr/>
          <p:nvPr/>
        </p:nvSpPr>
        <p:spPr>
          <a:xfrm>
            <a:off x="940873" y="5293062"/>
            <a:ext cx="1015663" cy="1015663"/>
          </a:xfrm>
          <a:prstGeom prst="ellipse">
            <a:avLst/>
          </a:prstGeom>
          <a:gradFill>
            <a:gsLst>
              <a:gs pos="100000">
                <a:schemeClr val="accent3"/>
              </a:gs>
              <a:gs pos="2000">
                <a:schemeClr val="accent3">
                  <a:lumMod val="20000"/>
                  <a:lumOff val="80000"/>
                </a:schemeClr>
              </a:gs>
            </a:gsLst>
            <a:path path="circle">
              <a:fillToRect r="100000" b="100000"/>
            </a:path>
          </a:gradFill>
          <a:ln>
            <a:noFill/>
          </a:ln>
          <a:effectLst>
            <a:outerShdw blurRad="254000" dist="127000" dir="8100000" algn="tr" rotWithShape="0">
              <a:schemeClr val="accent3">
                <a:lumMod val="50000"/>
                <a:alpha val="20000"/>
              </a:schemeClr>
            </a:outerShdw>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5" name="文本框 14">
            <a:extLst>
              <a:ext uri="{FF2B5EF4-FFF2-40B4-BE49-F238E27FC236}">
                <a16:creationId xmlns:a16="http://schemas.microsoft.com/office/drawing/2014/main" id="{6CEB879D-043E-C8F1-1BB7-9996CCD4CB19}"/>
              </a:ext>
            </a:extLst>
          </p:cNvPr>
          <p:cNvSpPr txBox="1"/>
          <p:nvPr/>
        </p:nvSpPr>
        <p:spPr>
          <a:xfrm>
            <a:off x="472512" y="1130301"/>
            <a:ext cx="10894736" cy="5632311"/>
          </a:xfrm>
          <a:prstGeom prst="rect">
            <a:avLst/>
          </a:prstGeom>
          <a:noFill/>
        </p:spPr>
        <p:txBody>
          <a:bodyPr wrap="square" rtlCol="0" anchor="t" anchorCtr="0">
            <a:spAutoFit/>
          </a:bodyPr>
          <a:lstStyle/>
          <a:p>
            <a:pPr algn="l"/>
            <a:r>
              <a:rPr lang="en-US" altLang="zh-CN" sz="2400" b="1" i="0" dirty="0">
                <a:solidFill>
                  <a:srgbClr val="1F2328"/>
                </a:solidFill>
                <a:effectLst/>
                <a:latin typeface="+mn-ea"/>
              </a:rPr>
              <a:t>2024</a:t>
            </a:r>
            <a:r>
              <a:rPr lang="zh-CN" altLang="en-US" sz="2400" b="1" i="0" dirty="0">
                <a:solidFill>
                  <a:srgbClr val="1F2328"/>
                </a:solidFill>
                <a:effectLst/>
                <a:latin typeface="+mn-ea"/>
              </a:rPr>
              <a:t>年</a:t>
            </a:r>
            <a:r>
              <a:rPr lang="en-US" altLang="zh-CN" sz="2400" b="1" i="0" dirty="0">
                <a:solidFill>
                  <a:srgbClr val="1F2328"/>
                </a:solidFill>
                <a:effectLst/>
                <a:latin typeface="+mn-ea"/>
              </a:rPr>
              <a:t>10</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a:t>
            </a:r>
            <a:r>
              <a:rPr lang="en-US" altLang="zh-CN" sz="2400" b="1" i="0" dirty="0" err="1">
                <a:solidFill>
                  <a:srgbClr val="1F2328"/>
                </a:solidFill>
                <a:effectLst/>
                <a:latin typeface="+mn-ea"/>
              </a:rPr>
              <a:t>Alien_OS</a:t>
            </a:r>
            <a:r>
              <a:rPr lang="zh-CN" altLang="en-US" sz="2400" b="1" i="0" dirty="0">
                <a:solidFill>
                  <a:srgbClr val="1F2328"/>
                </a:solidFill>
                <a:effectLst/>
                <a:latin typeface="+mn-ea"/>
              </a:rPr>
              <a:t>接口的异步化改造</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2024</a:t>
            </a:r>
            <a:r>
              <a:rPr lang="zh-CN" altLang="en-US" sz="2400" b="1" i="0" dirty="0">
                <a:solidFill>
                  <a:srgbClr val="1F2328"/>
                </a:solidFill>
                <a:effectLst/>
                <a:latin typeface="+mn-ea"/>
              </a:rPr>
              <a:t>年</a:t>
            </a:r>
            <a:r>
              <a:rPr lang="en-US" altLang="zh-CN" sz="2400" b="1" i="0" dirty="0">
                <a:solidFill>
                  <a:srgbClr val="1F2328"/>
                </a:solidFill>
                <a:effectLst/>
                <a:latin typeface="+mn-ea"/>
              </a:rPr>
              <a:t>11</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a:t>
            </a:r>
            <a:r>
              <a:rPr lang="en-US" altLang="zh-CN" sz="2400" b="1" i="0" dirty="0" err="1">
                <a:solidFill>
                  <a:srgbClr val="1F2328"/>
                </a:solidFill>
                <a:effectLst/>
                <a:latin typeface="+mn-ea"/>
              </a:rPr>
              <a:t>Alien_OS</a:t>
            </a:r>
            <a:r>
              <a:rPr lang="zh-CN" altLang="en-US" sz="2400" b="1" i="0" dirty="0">
                <a:solidFill>
                  <a:srgbClr val="1F2328"/>
                </a:solidFill>
                <a:effectLst/>
                <a:latin typeface="+mn-ea"/>
              </a:rPr>
              <a:t>异步化的初步测试与性能评估</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2024</a:t>
            </a:r>
            <a:r>
              <a:rPr lang="zh-CN" altLang="en-US" sz="2400" b="1" i="0" dirty="0">
                <a:solidFill>
                  <a:srgbClr val="1F2328"/>
                </a:solidFill>
                <a:effectLst/>
                <a:latin typeface="+mn-ea"/>
              </a:rPr>
              <a:t>年</a:t>
            </a:r>
            <a:r>
              <a:rPr lang="en-US" altLang="zh-CN" sz="2400" b="1" i="0" dirty="0">
                <a:solidFill>
                  <a:srgbClr val="1F2328"/>
                </a:solidFill>
                <a:effectLst/>
                <a:latin typeface="+mn-ea"/>
              </a:rPr>
              <a:t>12</a:t>
            </a:r>
            <a:r>
              <a:rPr lang="zh-CN" altLang="en-US" sz="2400" b="1" i="0" dirty="0">
                <a:solidFill>
                  <a:srgbClr val="1F2328"/>
                </a:solidFill>
                <a:effectLst/>
                <a:latin typeface="+mn-ea"/>
              </a:rPr>
              <a:t>月 </a:t>
            </a:r>
            <a:r>
              <a:rPr lang="en-US" altLang="zh-CN" sz="2400" b="1" i="0" dirty="0">
                <a:solidFill>
                  <a:srgbClr val="1F2328"/>
                </a:solidFill>
                <a:effectLst/>
                <a:latin typeface="+mn-ea"/>
              </a:rPr>
              <a:t>- 2025</a:t>
            </a:r>
            <a:r>
              <a:rPr lang="zh-CN" altLang="en-US" sz="2400" b="1" i="0" dirty="0">
                <a:solidFill>
                  <a:srgbClr val="1F2328"/>
                </a:solidFill>
                <a:effectLst/>
                <a:latin typeface="+mn-ea"/>
              </a:rPr>
              <a:t>年</a:t>
            </a:r>
            <a:r>
              <a:rPr lang="en-US" altLang="zh-CN" sz="2400" b="1" i="0" dirty="0">
                <a:solidFill>
                  <a:srgbClr val="1F2328"/>
                </a:solidFill>
                <a:effectLst/>
                <a:latin typeface="+mn-ea"/>
              </a:rPr>
              <a:t>1</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目标：完成文件系统的异步化改造</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2025</a:t>
            </a:r>
            <a:r>
              <a:rPr lang="zh-CN" altLang="en-US" sz="2400" b="1" i="0" dirty="0">
                <a:solidFill>
                  <a:srgbClr val="1F2328"/>
                </a:solidFill>
                <a:effectLst/>
                <a:latin typeface="+mn-ea"/>
              </a:rPr>
              <a:t>年</a:t>
            </a:r>
            <a:r>
              <a:rPr lang="en-US" altLang="zh-CN" sz="2400" b="1" i="0" dirty="0">
                <a:solidFill>
                  <a:srgbClr val="1F2328"/>
                </a:solidFill>
                <a:effectLst/>
                <a:latin typeface="+mn-ea"/>
              </a:rPr>
              <a:t>2</a:t>
            </a:r>
            <a:r>
              <a:rPr lang="zh-CN" altLang="en-US" sz="2400" b="1" i="0" dirty="0">
                <a:solidFill>
                  <a:srgbClr val="1F2328"/>
                </a:solidFill>
                <a:effectLst/>
                <a:latin typeface="+mn-ea"/>
              </a:rPr>
              <a:t>月 </a:t>
            </a:r>
            <a:r>
              <a:rPr lang="en-US" altLang="zh-CN" sz="2400" b="1" i="0" dirty="0">
                <a:solidFill>
                  <a:srgbClr val="1F2328"/>
                </a:solidFill>
                <a:effectLst/>
                <a:latin typeface="+mn-ea"/>
              </a:rPr>
              <a:t>- 3</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目标：引入</a:t>
            </a:r>
            <a:r>
              <a:rPr lang="en-US" altLang="zh-CN" sz="2400" b="1" i="0" dirty="0">
                <a:solidFill>
                  <a:srgbClr val="1F2328"/>
                </a:solidFill>
                <a:effectLst/>
                <a:latin typeface="+mn-ea"/>
              </a:rPr>
              <a:t>WAL</a:t>
            </a:r>
            <a:r>
              <a:rPr lang="zh-CN" altLang="en-US" sz="2400" b="1" i="0" dirty="0">
                <a:solidFill>
                  <a:srgbClr val="1F2328"/>
                </a:solidFill>
                <a:effectLst/>
                <a:latin typeface="+mn-ea"/>
              </a:rPr>
              <a:t>机制，增强系统的故障恢复能力</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2025</a:t>
            </a:r>
            <a:r>
              <a:rPr lang="zh-CN" altLang="en-US" sz="2400" b="1" i="0" dirty="0">
                <a:solidFill>
                  <a:srgbClr val="1F2328"/>
                </a:solidFill>
                <a:effectLst/>
                <a:latin typeface="+mn-ea"/>
              </a:rPr>
              <a:t>年</a:t>
            </a:r>
            <a:r>
              <a:rPr lang="en-US" altLang="zh-CN" sz="2400" b="1" i="0" dirty="0">
                <a:solidFill>
                  <a:srgbClr val="1F2328"/>
                </a:solidFill>
                <a:effectLst/>
                <a:latin typeface="+mn-ea"/>
              </a:rPr>
              <a:t>4</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目标：完成系统事务性设计，确保操作系统的各个域都支持事务性</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2025</a:t>
            </a:r>
            <a:r>
              <a:rPr lang="zh-CN" altLang="en-US" sz="2400" b="1" i="0" dirty="0">
                <a:solidFill>
                  <a:srgbClr val="1F2328"/>
                </a:solidFill>
                <a:effectLst/>
                <a:latin typeface="+mn-ea"/>
              </a:rPr>
              <a:t>年</a:t>
            </a:r>
            <a:r>
              <a:rPr lang="en-US" altLang="zh-CN" sz="2400" b="1" i="0" dirty="0">
                <a:solidFill>
                  <a:srgbClr val="1F2328"/>
                </a:solidFill>
                <a:effectLst/>
                <a:latin typeface="+mn-ea"/>
              </a:rPr>
              <a:t>5</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目标：完成系统测试与优化</a:t>
            </a:r>
            <a:endParaRPr lang="zh-CN" altLang="en-US" sz="2400" b="0" i="0" dirty="0">
              <a:solidFill>
                <a:srgbClr val="1F2328"/>
              </a:solidFill>
              <a:effectLst/>
              <a:latin typeface="+mn-ea"/>
            </a:endParaRPr>
          </a:p>
          <a:p>
            <a:pPr algn="l"/>
            <a:r>
              <a:rPr lang="en-US" altLang="zh-CN" sz="2400" b="1" i="0" dirty="0">
                <a:solidFill>
                  <a:srgbClr val="1F2328"/>
                </a:solidFill>
                <a:effectLst/>
                <a:latin typeface="+mn-ea"/>
              </a:rPr>
              <a:t>2025</a:t>
            </a:r>
            <a:r>
              <a:rPr lang="zh-CN" altLang="en-US" sz="2400" b="1" i="0" dirty="0">
                <a:solidFill>
                  <a:srgbClr val="1F2328"/>
                </a:solidFill>
                <a:effectLst/>
                <a:latin typeface="+mn-ea"/>
              </a:rPr>
              <a:t>年</a:t>
            </a:r>
            <a:r>
              <a:rPr lang="en-US" altLang="zh-CN" sz="2400" b="1" i="0" dirty="0">
                <a:solidFill>
                  <a:srgbClr val="1F2328"/>
                </a:solidFill>
                <a:effectLst/>
                <a:latin typeface="+mn-ea"/>
              </a:rPr>
              <a:t>6</a:t>
            </a:r>
            <a:r>
              <a:rPr lang="zh-CN" altLang="en-US" sz="2400" b="1" i="0" dirty="0">
                <a:solidFill>
                  <a:srgbClr val="1F2328"/>
                </a:solidFill>
                <a:effectLst/>
                <a:latin typeface="+mn-ea"/>
              </a:rPr>
              <a:t>月：</a:t>
            </a:r>
          </a:p>
          <a:p>
            <a:pPr algn="l"/>
            <a:r>
              <a:rPr lang="zh-CN" altLang="en-US" sz="2400" b="1" i="0" dirty="0">
                <a:solidFill>
                  <a:srgbClr val="1F2328"/>
                </a:solidFill>
                <a:effectLst/>
                <a:latin typeface="+mn-ea"/>
              </a:rPr>
              <a:t>目标：完成论文撰写与答辩准备</a:t>
            </a:r>
            <a:br>
              <a:rPr lang="zh-CN" altLang="en-US" sz="2400" b="0" i="0" dirty="0">
                <a:solidFill>
                  <a:srgbClr val="1F2328"/>
                </a:solidFill>
                <a:effectLst/>
                <a:latin typeface="+mn-ea"/>
              </a:rPr>
            </a:br>
            <a:endParaRPr lang="zh-CN" altLang="en-US" sz="2400" b="0" i="0" dirty="0">
              <a:solidFill>
                <a:srgbClr val="1F2328"/>
              </a:solidFill>
              <a:effectLst/>
              <a:latin typeface="+mn-ea"/>
            </a:endParaRPr>
          </a:p>
        </p:txBody>
      </p:sp>
      <p:sp>
        <p:nvSpPr>
          <p:cNvPr id="19" name="任意多边形: 形状 18">
            <a:extLst>
              <a:ext uri="{FF2B5EF4-FFF2-40B4-BE49-F238E27FC236}">
                <a16:creationId xmlns:a16="http://schemas.microsoft.com/office/drawing/2014/main" id="{2E4DF351-A57C-D91F-B859-848E49D11FE9}"/>
              </a:ext>
            </a:extLst>
          </p:cNvPr>
          <p:cNvSpPr/>
          <p:nvPr/>
        </p:nvSpPr>
        <p:spPr>
          <a:xfrm>
            <a:off x="9034754" y="437753"/>
            <a:ext cx="2461921" cy="329302"/>
          </a:xfrm>
          <a:custGeom>
            <a:avLst/>
            <a:gdLst>
              <a:gd name="connsiteX0" fmla="*/ 1232440 w 1495425"/>
              <a:gd name="connsiteY0" fmla="*/ 178500 h 200025"/>
              <a:gd name="connsiteX1" fmla="*/ 1239870 w 1495425"/>
              <a:gd name="connsiteY1" fmla="*/ 181354 h 200025"/>
              <a:gd name="connsiteX2" fmla="*/ 1242822 w 1495425"/>
              <a:gd name="connsiteY2" fmla="*/ 188727 h 200025"/>
              <a:gd name="connsiteX3" fmla="*/ 1239870 w 1495425"/>
              <a:gd name="connsiteY3" fmla="*/ 196101 h 200025"/>
              <a:gd name="connsiteX4" fmla="*/ 1232440 w 1495425"/>
              <a:gd name="connsiteY4" fmla="*/ 199073 h 200025"/>
              <a:gd name="connsiteX5" fmla="*/ 1225296 w 1495425"/>
              <a:gd name="connsiteY5" fmla="*/ 196101 h 200025"/>
              <a:gd name="connsiteX6" fmla="*/ 1222438 w 1495425"/>
              <a:gd name="connsiteY6" fmla="*/ 188727 h 200025"/>
              <a:gd name="connsiteX7" fmla="*/ 1225296 w 1495425"/>
              <a:gd name="connsiteY7" fmla="*/ 181354 h 200025"/>
              <a:gd name="connsiteX8" fmla="*/ 1232440 w 1495425"/>
              <a:gd name="connsiteY8" fmla="*/ 178500 h 200025"/>
              <a:gd name="connsiteX9" fmla="*/ 561804 w 1495425"/>
              <a:gd name="connsiteY9" fmla="*/ 72895 h 200025"/>
              <a:gd name="connsiteX10" fmla="*/ 531676 w 1495425"/>
              <a:gd name="connsiteY10" fmla="*/ 85268 h 200025"/>
              <a:gd name="connsiteX11" fmla="*/ 516970 w 1495425"/>
              <a:gd name="connsiteY11" fmla="*/ 120825 h 200025"/>
              <a:gd name="connsiteX12" fmla="*/ 599980 w 1495425"/>
              <a:gd name="connsiteY12" fmla="*/ 120825 h 200025"/>
              <a:gd name="connsiteX13" fmla="*/ 589236 w 1495425"/>
              <a:gd name="connsiteY13" fmla="*/ 85449 h 200025"/>
              <a:gd name="connsiteX14" fmla="*/ 561804 w 1495425"/>
              <a:gd name="connsiteY14" fmla="*/ 72895 h 200025"/>
              <a:gd name="connsiteX15" fmla="*/ 346062 w 1495425"/>
              <a:gd name="connsiteY15" fmla="*/ 65284 h 200025"/>
              <a:gd name="connsiteX16" fmla="*/ 357616 w 1495425"/>
              <a:gd name="connsiteY16" fmla="*/ 65284 h 200025"/>
              <a:gd name="connsiteX17" fmla="*/ 357616 w 1495425"/>
              <a:gd name="connsiteY17" fmla="*/ 196814 h 200025"/>
              <a:gd name="connsiteX18" fmla="*/ 346062 w 1495425"/>
              <a:gd name="connsiteY18" fmla="*/ 196814 h 200025"/>
              <a:gd name="connsiteX19" fmla="*/ 1452372 w 1495425"/>
              <a:gd name="connsiteY19" fmla="*/ 62074 h 200025"/>
              <a:gd name="connsiteX20" fmla="*/ 1484376 w 1495425"/>
              <a:gd name="connsiteY20" fmla="*/ 76286 h 200025"/>
              <a:gd name="connsiteX21" fmla="*/ 1495425 w 1495425"/>
              <a:gd name="connsiteY21" fmla="*/ 116777 h 200025"/>
              <a:gd name="connsiteX22" fmla="*/ 1495425 w 1495425"/>
              <a:gd name="connsiteY22" fmla="*/ 196814 h 200025"/>
              <a:gd name="connsiteX23" fmla="*/ 1483900 w 1495425"/>
              <a:gd name="connsiteY23" fmla="*/ 196814 h 200025"/>
              <a:gd name="connsiteX24" fmla="*/ 1483900 w 1495425"/>
              <a:gd name="connsiteY24" fmla="*/ 120225 h 200025"/>
              <a:gd name="connsiteX25" fmla="*/ 1450372 w 1495425"/>
              <a:gd name="connsiteY25" fmla="*/ 72895 h 200025"/>
              <a:gd name="connsiteX26" fmla="*/ 1419606 w 1495425"/>
              <a:gd name="connsiteY26" fmla="*/ 86811 h 200025"/>
              <a:gd name="connsiteX27" fmla="*/ 1407605 w 1495425"/>
              <a:gd name="connsiteY27" fmla="*/ 121301 h 200025"/>
              <a:gd name="connsiteX28" fmla="*/ 1407605 w 1495425"/>
              <a:gd name="connsiteY28" fmla="*/ 196814 h 200025"/>
              <a:gd name="connsiteX29" fmla="*/ 1396079 w 1495425"/>
              <a:gd name="connsiteY29" fmla="*/ 196814 h 200025"/>
              <a:gd name="connsiteX30" fmla="*/ 1396079 w 1495425"/>
              <a:gd name="connsiteY30" fmla="*/ 65284 h 200025"/>
              <a:gd name="connsiteX31" fmla="*/ 1407605 w 1495425"/>
              <a:gd name="connsiteY31" fmla="*/ 65284 h 200025"/>
              <a:gd name="connsiteX32" fmla="*/ 1407605 w 1495425"/>
              <a:gd name="connsiteY32" fmla="*/ 89192 h 200025"/>
              <a:gd name="connsiteX33" fmla="*/ 1408176 w 1495425"/>
              <a:gd name="connsiteY33" fmla="*/ 89192 h 200025"/>
              <a:gd name="connsiteX34" fmla="*/ 1452372 w 1495425"/>
              <a:gd name="connsiteY34" fmla="*/ 62074 h 200025"/>
              <a:gd name="connsiteX35" fmla="*/ 1337215 w 1495425"/>
              <a:gd name="connsiteY35" fmla="*/ 62074 h 200025"/>
              <a:gd name="connsiteX36" fmla="*/ 1365790 w 1495425"/>
              <a:gd name="connsiteY36" fmla="*/ 68256 h 200025"/>
              <a:gd name="connsiteX37" fmla="*/ 1365790 w 1495425"/>
              <a:gd name="connsiteY37" fmla="*/ 81582 h 200025"/>
              <a:gd name="connsiteX38" fmla="*/ 1335405 w 1495425"/>
              <a:gd name="connsiteY38" fmla="*/ 72895 h 200025"/>
              <a:gd name="connsiteX39" fmla="*/ 1298638 w 1495425"/>
              <a:gd name="connsiteY39" fmla="*/ 89545 h 200025"/>
              <a:gd name="connsiteX40" fmla="*/ 1284541 w 1495425"/>
              <a:gd name="connsiteY40" fmla="*/ 132598 h 200025"/>
              <a:gd name="connsiteX41" fmla="*/ 1297400 w 1495425"/>
              <a:gd name="connsiteY41" fmla="*/ 173684 h 200025"/>
              <a:gd name="connsiteX42" fmla="*/ 1331596 w 1495425"/>
              <a:gd name="connsiteY42" fmla="*/ 189203 h 200025"/>
              <a:gd name="connsiteX43" fmla="*/ 1365313 w 1495425"/>
              <a:gd name="connsiteY43" fmla="*/ 178738 h 200025"/>
              <a:gd name="connsiteX44" fmla="*/ 1365313 w 1495425"/>
              <a:gd name="connsiteY44" fmla="*/ 190987 h 200025"/>
              <a:gd name="connsiteX45" fmla="*/ 1331023 w 1495425"/>
              <a:gd name="connsiteY45" fmla="*/ 200025 h 200025"/>
              <a:gd name="connsiteX46" fmla="*/ 1288542 w 1495425"/>
              <a:gd name="connsiteY46" fmla="*/ 181592 h 200025"/>
              <a:gd name="connsiteX47" fmla="*/ 1272349 w 1495425"/>
              <a:gd name="connsiteY47" fmla="*/ 133312 h 200025"/>
              <a:gd name="connsiteX48" fmla="*/ 1290542 w 1495425"/>
              <a:gd name="connsiteY48" fmla="*/ 82058 h 200025"/>
              <a:gd name="connsiteX49" fmla="*/ 1337215 w 1495425"/>
              <a:gd name="connsiteY49" fmla="*/ 62074 h 200025"/>
              <a:gd name="connsiteX50" fmla="*/ 562270 w 1495425"/>
              <a:gd name="connsiteY50" fmla="*/ 62074 h 200025"/>
              <a:gd name="connsiteX51" fmla="*/ 599218 w 1495425"/>
              <a:gd name="connsiteY51" fmla="*/ 79324 h 200025"/>
              <a:gd name="connsiteX52" fmla="*/ 612124 w 1495425"/>
              <a:gd name="connsiteY52" fmla="*/ 126292 h 200025"/>
              <a:gd name="connsiteX53" fmla="*/ 612124 w 1495425"/>
              <a:gd name="connsiteY53" fmla="*/ 131531 h 200025"/>
              <a:gd name="connsiteX54" fmla="*/ 516503 w 1495425"/>
              <a:gd name="connsiteY54" fmla="*/ 131531 h 200025"/>
              <a:gd name="connsiteX55" fmla="*/ 528761 w 1495425"/>
              <a:gd name="connsiteY55" fmla="*/ 173922 h 200025"/>
              <a:gd name="connsiteX56" fmla="*/ 562499 w 1495425"/>
              <a:gd name="connsiteY56" fmla="*/ 189203 h 200025"/>
              <a:gd name="connsiteX57" fmla="*/ 604885 w 1495425"/>
              <a:gd name="connsiteY57" fmla="*/ 172911 h 200025"/>
              <a:gd name="connsiteX58" fmla="*/ 604885 w 1495425"/>
              <a:gd name="connsiteY58" fmla="*/ 185517 h 200025"/>
              <a:gd name="connsiteX59" fmla="*/ 560165 w 1495425"/>
              <a:gd name="connsiteY59" fmla="*/ 200025 h 200025"/>
              <a:gd name="connsiteX60" fmla="*/ 519769 w 1495425"/>
              <a:gd name="connsiteY60" fmla="*/ 181770 h 200025"/>
              <a:gd name="connsiteX61" fmla="*/ 504358 w 1495425"/>
              <a:gd name="connsiteY61" fmla="*/ 130340 h 200025"/>
              <a:gd name="connsiteX62" fmla="*/ 520475 w 1495425"/>
              <a:gd name="connsiteY62" fmla="*/ 81820 h 200025"/>
              <a:gd name="connsiteX63" fmla="*/ 562270 w 1495425"/>
              <a:gd name="connsiteY63" fmla="*/ 62074 h 200025"/>
              <a:gd name="connsiteX64" fmla="*/ 454800 w 1495425"/>
              <a:gd name="connsiteY64" fmla="*/ 62074 h 200025"/>
              <a:gd name="connsiteX65" fmla="*/ 483403 w 1495425"/>
              <a:gd name="connsiteY65" fmla="*/ 68256 h 200025"/>
              <a:gd name="connsiteX66" fmla="*/ 483403 w 1495425"/>
              <a:gd name="connsiteY66" fmla="*/ 81582 h 200025"/>
              <a:gd name="connsiteX67" fmla="*/ 453047 w 1495425"/>
              <a:gd name="connsiteY67" fmla="*/ 72895 h 200025"/>
              <a:gd name="connsiteX68" fmla="*/ 416271 w 1495425"/>
              <a:gd name="connsiteY68" fmla="*/ 89545 h 200025"/>
              <a:gd name="connsiteX69" fmla="*/ 402145 w 1495425"/>
              <a:gd name="connsiteY69" fmla="*/ 132598 h 200025"/>
              <a:gd name="connsiteX70" fmla="*/ 415042 w 1495425"/>
              <a:gd name="connsiteY70" fmla="*/ 173684 h 200025"/>
              <a:gd name="connsiteX71" fmla="*/ 449199 w 1495425"/>
              <a:gd name="connsiteY71" fmla="*/ 189203 h 200025"/>
              <a:gd name="connsiteX72" fmla="*/ 482937 w 1495425"/>
              <a:gd name="connsiteY72" fmla="*/ 178738 h 200025"/>
              <a:gd name="connsiteX73" fmla="*/ 482937 w 1495425"/>
              <a:gd name="connsiteY73" fmla="*/ 190987 h 200025"/>
              <a:gd name="connsiteX74" fmla="*/ 448609 w 1495425"/>
              <a:gd name="connsiteY74" fmla="*/ 200025 h 200025"/>
              <a:gd name="connsiteX75" fmla="*/ 406175 w 1495425"/>
              <a:gd name="connsiteY75" fmla="*/ 181592 h 200025"/>
              <a:gd name="connsiteX76" fmla="*/ 390001 w 1495425"/>
              <a:gd name="connsiteY76" fmla="*/ 133312 h 200025"/>
              <a:gd name="connsiteX77" fmla="*/ 408156 w 1495425"/>
              <a:gd name="connsiteY77" fmla="*/ 82058 h 200025"/>
              <a:gd name="connsiteX78" fmla="*/ 454800 w 1495425"/>
              <a:gd name="connsiteY78" fmla="*/ 62074 h 200025"/>
              <a:gd name="connsiteX79" fmla="*/ 671313 w 1495425"/>
              <a:gd name="connsiteY79" fmla="*/ 30089 h 200025"/>
              <a:gd name="connsiteX80" fmla="*/ 671313 w 1495425"/>
              <a:gd name="connsiteY80" fmla="*/ 102289 h 200025"/>
              <a:gd name="connsiteX81" fmla="*/ 693163 w 1495425"/>
              <a:gd name="connsiteY81" fmla="*/ 102289 h 200025"/>
              <a:gd name="connsiteX82" fmla="*/ 725986 w 1495425"/>
              <a:gd name="connsiteY82" fmla="*/ 92650 h 200025"/>
              <a:gd name="connsiteX83" fmla="*/ 737206 w 1495425"/>
              <a:gd name="connsiteY83" fmla="*/ 65018 h 200025"/>
              <a:gd name="connsiteX84" fmla="*/ 695401 w 1495425"/>
              <a:gd name="connsiteY84" fmla="*/ 30089 h 200025"/>
              <a:gd name="connsiteX85" fmla="*/ 85115 w 1495425"/>
              <a:gd name="connsiteY85" fmla="*/ 21165 h 200025"/>
              <a:gd name="connsiteX86" fmla="*/ 33214 w 1495425"/>
              <a:gd name="connsiteY86" fmla="*/ 44415 h 200025"/>
              <a:gd name="connsiteX87" fmla="*/ 12840 w 1495425"/>
              <a:gd name="connsiteY87" fmla="*/ 105242 h 200025"/>
              <a:gd name="connsiteX88" fmla="*/ 32109 w 1495425"/>
              <a:gd name="connsiteY88" fmla="*/ 165835 h 200025"/>
              <a:gd name="connsiteX89" fmla="*/ 83591 w 1495425"/>
              <a:gd name="connsiteY89" fmla="*/ 188371 h 200025"/>
              <a:gd name="connsiteX90" fmla="*/ 136655 w 1495425"/>
              <a:gd name="connsiteY90" fmla="*/ 166073 h 200025"/>
              <a:gd name="connsiteX91" fmla="*/ 156220 w 1495425"/>
              <a:gd name="connsiteY91" fmla="*/ 103937 h 200025"/>
              <a:gd name="connsiteX92" fmla="*/ 137122 w 1495425"/>
              <a:gd name="connsiteY92" fmla="*/ 43053 h 200025"/>
              <a:gd name="connsiteX93" fmla="*/ 85115 w 1495425"/>
              <a:gd name="connsiteY93" fmla="*/ 21165 h 200025"/>
              <a:gd name="connsiteX94" fmla="*/ 351777 w 1495425"/>
              <a:gd name="connsiteY94" fmla="*/ 12602 h 200025"/>
              <a:gd name="connsiteX95" fmla="*/ 358616 w 1495425"/>
              <a:gd name="connsiteY95" fmla="*/ 15164 h 200025"/>
              <a:gd name="connsiteX96" fmla="*/ 361588 w 1495425"/>
              <a:gd name="connsiteY96" fmla="*/ 22117 h 200025"/>
              <a:gd name="connsiteX97" fmla="*/ 358673 w 1495425"/>
              <a:gd name="connsiteY97" fmla="*/ 29194 h 200025"/>
              <a:gd name="connsiteX98" fmla="*/ 351777 w 1495425"/>
              <a:gd name="connsiteY98" fmla="*/ 32109 h 200025"/>
              <a:gd name="connsiteX99" fmla="*/ 345072 w 1495425"/>
              <a:gd name="connsiteY99" fmla="*/ 29318 h 200025"/>
              <a:gd name="connsiteX100" fmla="*/ 342205 w 1495425"/>
              <a:gd name="connsiteY100" fmla="*/ 22117 h 200025"/>
              <a:gd name="connsiteX101" fmla="*/ 345129 w 1495425"/>
              <a:gd name="connsiteY101" fmla="*/ 15278 h 200025"/>
              <a:gd name="connsiteX102" fmla="*/ 351777 w 1495425"/>
              <a:gd name="connsiteY102" fmla="*/ 12602 h 200025"/>
              <a:gd name="connsiteX103" fmla="*/ 1142048 w 1495425"/>
              <a:gd name="connsiteY103" fmla="*/ 9525 h 200025"/>
              <a:gd name="connsiteX104" fmla="*/ 1182720 w 1495425"/>
              <a:gd name="connsiteY104" fmla="*/ 16192 h 200025"/>
              <a:gd name="connsiteX105" fmla="*/ 1182720 w 1495425"/>
              <a:gd name="connsiteY105" fmla="*/ 42129 h 200025"/>
              <a:gd name="connsiteX106" fmla="*/ 1140237 w 1495425"/>
              <a:gd name="connsiteY106" fmla="*/ 30585 h 200025"/>
              <a:gd name="connsiteX107" fmla="*/ 1112425 w 1495425"/>
              <a:gd name="connsiteY107" fmla="*/ 37662 h 200025"/>
              <a:gd name="connsiteX108" fmla="*/ 1101662 w 1495425"/>
              <a:gd name="connsiteY108" fmla="*/ 57360 h 200025"/>
              <a:gd name="connsiteX109" fmla="*/ 1109090 w 1495425"/>
              <a:gd name="connsiteY109" fmla="*/ 75562 h 200025"/>
              <a:gd name="connsiteX110" fmla="*/ 1141380 w 1495425"/>
              <a:gd name="connsiteY110" fmla="*/ 94717 h 200025"/>
              <a:gd name="connsiteX111" fmla="*/ 1179671 w 1495425"/>
              <a:gd name="connsiteY111" fmla="*/ 120663 h 200025"/>
              <a:gd name="connsiteX112" fmla="*/ 1190625 w 1495425"/>
              <a:gd name="connsiteY112" fmla="*/ 149812 h 200025"/>
              <a:gd name="connsiteX113" fmla="*/ 1172813 w 1495425"/>
              <a:gd name="connsiteY113" fmla="*/ 187056 h 200025"/>
              <a:gd name="connsiteX114" fmla="*/ 1123473 w 1495425"/>
              <a:gd name="connsiteY114" fmla="*/ 200025 h 200025"/>
              <a:gd name="connsiteX115" fmla="*/ 1097756 w 1495425"/>
              <a:gd name="connsiteY115" fmla="*/ 196990 h 200025"/>
              <a:gd name="connsiteX116" fmla="*/ 1076325 w 1495425"/>
              <a:gd name="connsiteY116" fmla="*/ 189435 h 200025"/>
              <a:gd name="connsiteX117" fmla="*/ 1076325 w 1495425"/>
              <a:gd name="connsiteY117" fmla="*/ 162306 h 200025"/>
              <a:gd name="connsiteX118" fmla="*/ 1099185 w 1495425"/>
              <a:gd name="connsiteY118" fmla="*/ 174443 h 200025"/>
              <a:gd name="connsiteX119" fmla="*/ 1126236 w 1495425"/>
              <a:gd name="connsiteY119" fmla="*/ 179202 h 200025"/>
              <a:gd name="connsiteX120" fmla="*/ 1165384 w 1495425"/>
              <a:gd name="connsiteY120" fmla="*/ 151597 h 200025"/>
              <a:gd name="connsiteX121" fmla="*/ 1161193 w 1495425"/>
              <a:gd name="connsiteY121" fmla="*/ 137674 h 200025"/>
              <a:gd name="connsiteX122" fmla="*/ 1149667 w 1495425"/>
              <a:gd name="connsiteY122" fmla="*/ 126730 h 200025"/>
              <a:gd name="connsiteX123" fmla="*/ 1122235 w 1495425"/>
              <a:gd name="connsiteY123" fmla="*/ 112090 h 200025"/>
              <a:gd name="connsiteX124" fmla="*/ 1085373 w 1495425"/>
              <a:gd name="connsiteY124" fmla="*/ 86449 h 200025"/>
              <a:gd name="connsiteX125" fmla="*/ 1076420 w 1495425"/>
              <a:gd name="connsiteY125" fmla="*/ 59379 h 200025"/>
              <a:gd name="connsiteX126" fmla="*/ 1095089 w 1495425"/>
              <a:gd name="connsiteY126" fmla="*/ 22974 h 200025"/>
              <a:gd name="connsiteX127" fmla="*/ 1142048 w 1495425"/>
              <a:gd name="connsiteY127" fmla="*/ 9525 h 200025"/>
              <a:gd name="connsiteX128" fmla="*/ 904875 w 1495425"/>
              <a:gd name="connsiteY128" fmla="*/ 9525 h 200025"/>
              <a:gd name="connsiteX129" fmla="*/ 929354 w 1495425"/>
              <a:gd name="connsiteY129" fmla="*/ 9525 h 200025"/>
              <a:gd name="connsiteX130" fmla="*/ 929354 w 1495425"/>
              <a:gd name="connsiteY130" fmla="*/ 122253 h 200025"/>
              <a:gd name="connsiteX131" fmla="*/ 977075 w 1495425"/>
              <a:gd name="connsiteY131" fmla="*/ 178496 h 200025"/>
              <a:gd name="connsiteX132" fmla="*/ 1023271 w 1495425"/>
              <a:gd name="connsiteY132" fmla="*/ 124063 h 200025"/>
              <a:gd name="connsiteX133" fmla="*/ 1023271 w 1495425"/>
              <a:gd name="connsiteY133" fmla="*/ 9525 h 200025"/>
              <a:gd name="connsiteX134" fmla="*/ 1047750 w 1495425"/>
              <a:gd name="connsiteY134" fmla="*/ 9525 h 200025"/>
              <a:gd name="connsiteX135" fmla="*/ 1047750 w 1495425"/>
              <a:gd name="connsiteY135" fmla="*/ 120558 h 200025"/>
              <a:gd name="connsiteX136" fmla="*/ 974789 w 1495425"/>
              <a:gd name="connsiteY136" fmla="*/ 200025 h 200025"/>
              <a:gd name="connsiteX137" fmla="*/ 904875 w 1495425"/>
              <a:gd name="connsiteY137" fmla="*/ 123339 h 200025"/>
              <a:gd name="connsiteX138" fmla="*/ 790575 w 1495425"/>
              <a:gd name="connsiteY138" fmla="*/ 9525 h 200025"/>
              <a:gd name="connsiteX139" fmla="*/ 813911 w 1495425"/>
              <a:gd name="connsiteY139" fmla="*/ 9525 h 200025"/>
              <a:gd name="connsiteX140" fmla="*/ 813911 w 1495425"/>
              <a:gd name="connsiteY140" fmla="*/ 169820 h 200025"/>
              <a:gd name="connsiteX141" fmla="*/ 885825 w 1495425"/>
              <a:gd name="connsiteY141" fmla="*/ 169820 h 200025"/>
              <a:gd name="connsiteX142" fmla="*/ 885825 w 1495425"/>
              <a:gd name="connsiteY142" fmla="*/ 190500 h 200025"/>
              <a:gd name="connsiteX143" fmla="*/ 790575 w 1495425"/>
              <a:gd name="connsiteY143" fmla="*/ 190500 h 200025"/>
              <a:gd name="connsiteX144" fmla="*/ 647700 w 1495425"/>
              <a:gd name="connsiteY144" fmla="*/ 9525 h 200025"/>
              <a:gd name="connsiteX145" fmla="*/ 699659 w 1495425"/>
              <a:gd name="connsiteY145" fmla="*/ 9525 h 200025"/>
              <a:gd name="connsiteX146" fmla="*/ 745646 w 1495425"/>
              <a:gd name="connsiteY146" fmla="*/ 23660 h 200025"/>
              <a:gd name="connsiteX147" fmla="*/ 762000 w 1495425"/>
              <a:gd name="connsiteY147" fmla="*/ 64084 h 200025"/>
              <a:gd name="connsiteX148" fmla="*/ 742874 w 1495425"/>
              <a:gd name="connsiteY148" fmla="*/ 107252 h 200025"/>
              <a:gd name="connsiteX149" fmla="*/ 695049 w 1495425"/>
              <a:gd name="connsiteY149" fmla="*/ 122853 h 200025"/>
              <a:gd name="connsiteX150" fmla="*/ 671313 w 1495425"/>
              <a:gd name="connsiteY150" fmla="*/ 122853 h 200025"/>
              <a:gd name="connsiteX151" fmla="*/ 671313 w 1495425"/>
              <a:gd name="connsiteY151" fmla="*/ 190500 h 200025"/>
              <a:gd name="connsiteX152" fmla="*/ 647700 w 1495425"/>
              <a:gd name="connsiteY152" fmla="*/ 190500 h 200025"/>
              <a:gd name="connsiteX153" fmla="*/ 87211 w 1495425"/>
              <a:gd name="connsiteY153" fmla="*/ 9515 h 200025"/>
              <a:gd name="connsiteX154" fmla="*/ 146409 w 1495425"/>
              <a:gd name="connsiteY154" fmla="*/ 35023 h 200025"/>
              <a:gd name="connsiteX155" fmla="*/ 169059 w 1495425"/>
              <a:gd name="connsiteY155" fmla="*/ 101917 h 200025"/>
              <a:gd name="connsiteX156" fmla="*/ 145885 w 1495425"/>
              <a:gd name="connsiteY156" fmla="*/ 173803 h 200025"/>
              <a:gd name="connsiteX157" fmla="*/ 83830 w 1495425"/>
              <a:gd name="connsiteY157" fmla="*/ 200025 h 200025"/>
              <a:gd name="connsiteX158" fmla="*/ 22765 w 1495425"/>
              <a:gd name="connsiteY158" fmla="*/ 174100 h 200025"/>
              <a:gd name="connsiteX159" fmla="*/ 0 w 1495425"/>
              <a:gd name="connsiteY159" fmla="*/ 106670 h 200025"/>
              <a:gd name="connsiteX160" fmla="*/ 23356 w 1495425"/>
              <a:gd name="connsiteY160" fmla="*/ 36033 h 200025"/>
              <a:gd name="connsiteX161" fmla="*/ 87211 w 1495425"/>
              <a:gd name="connsiteY161" fmla="*/ 9515 h 200025"/>
              <a:gd name="connsiteX162" fmla="*/ 317440 w 1495425"/>
              <a:gd name="connsiteY162" fmla="*/ 0 h 200025"/>
              <a:gd name="connsiteX163" fmla="*/ 331098 w 1495425"/>
              <a:gd name="connsiteY163" fmla="*/ 2496 h 200025"/>
              <a:gd name="connsiteX164" fmla="*/ 331098 w 1495425"/>
              <a:gd name="connsiteY164" fmla="*/ 14507 h 200025"/>
              <a:gd name="connsiteX165" fmla="*/ 316973 w 1495425"/>
              <a:gd name="connsiteY165" fmla="*/ 10820 h 200025"/>
              <a:gd name="connsiteX166" fmla="*/ 293151 w 1495425"/>
              <a:gd name="connsiteY166" fmla="*/ 43405 h 200025"/>
              <a:gd name="connsiteX167" fmla="*/ 293151 w 1495425"/>
              <a:gd name="connsiteY167" fmla="*/ 65284 h 200025"/>
              <a:gd name="connsiteX168" fmla="*/ 327365 w 1495425"/>
              <a:gd name="connsiteY168" fmla="*/ 65284 h 200025"/>
              <a:gd name="connsiteX169" fmla="*/ 327365 w 1495425"/>
              <a:gd name="connsiteY169" fmla="*/ 76105 h 200025"/>
              <a:gd name="connsiteX170" fmla="*/ 293151 w 1495425"/>
              <a:gd name="connsiteY170" fmla="*/ 76105 h 200025"/>
              <a:gd name="connsiteX171" fmla="*/ 293151 w 1495425"/>
              <a:gd name="connsiteY171" fmla="*/ 196814 h 200025"/>
              <a:gd name="connsiteX172" fmla="*/ 281597 w 1495425"/>
              <a:gd name="connsiteY172" fmla="*/ 196814 h 200025"/>
              <a:gd name="connsiteX173" fmla="*/ 281597 w 1495425"/>
              <a:gd name="connsiteY173" fmla="*/ 76105 h 200025"/>
              <a:gd name="connsiteX174" fmla="*/ 258356 w 1495425"/>
              <a:gd name="connsiteY174" fmla="*/ 76105 h 200025"/>
              <a:gd name="connsiteX175" fmla="*/ 258356 w 1495425"/>
              <a:gd name="connsiteY175" fmla="*/ 65284 h 200025"/>
              <a:gd name="connsiteX176" fmla="*/ 281597 w 1495425"/>
              <a:gd name="connsiteY176" fmla="*/ 65284 h 200025"/>
              <a:gd name="connsiteX177" fmla="*/ 281597 w 1495425"/>
              <a:gd name="connsiteY177" fmla="*/ 42453 h 200025"/>
              <a:gd name="connsiteX178" fmla="*/ 291865 w 1495425"/>
              <a:gd name="connsiteY178" fmla="*/ 10820 h 200025"/>
              <a:gd name="connsiteX179" fmla="*/ 317440 w 1495425"/>
              <a:gd name="connsiteY179" fmla="*/ 0 h 200025"/>
              <a:gd name="connsiteX180" fmla="*/ 245964 w 1495425"/>
              <a:gd name="connsiteY180" fmla="*/ 0 h 200025"/>
              <a:gd name="connsiteX181" fmla="*/ 259623 w 1495425"/>
              <a:gd name="connsiteY181" fmla="*/ 2496 h 200025"/>
              <a:gd name="connsiteX182" fmla="*/ 259623 w 1495425"/>
              <a:gd name="connsiteY182" fmla="*/ 14507 h 200025"/>
              <a:gd name="connsiteX183" fmla="*/ 245497 w 1495425"/>
              <a:gd name="connsiteY183" fmla="*/ 10820 h 200025"/>
              <a:gd name="connsiteX184" fmla="*/ 221675 w 1495425"/>
              <a:gd name="connsiteY184" fmla="*/ 43405 h 200025"/>
              <a:gd name="connsiteX185" fmla="*/ 221675 w 1495425"/>
              <a:gd name="connsiteY185" fmla="*/ 65284 h 200025"/>
              <a:gd name="connsiteX186" fmla="*/ 255889 w 1495425"/>
              <a:gd name="connsiteY186" fmla="*/ 65284 h 200025"/>
              <a:gd name="connsiteX187" fmla="*/ 255889 w 1495425"/>
              <a:gd name="connsiteY187" fmla="*/ 76105 h 200025"/>
              <a:gd name="connsiteX188" fmla="*/ 221675 w 1495425"/>
              <a:gd name="connsiteY188" fmla="*/ 76105 h 200025"/>
              <a:gd name="connsiteX189" fmla="*/ 221675 w 1495425"/>
              <a:gd name="connsiteY189" fmla="*/ 196814 h 200025"/>
              <a:gd name="connsiteX190" fmla="*/ 210121 w 1495425"/>
              <a:gd name="connsiteY190" fmla="*/ 196814 h 200025"/>
              <a:gd name="connsiteX191" fmla="*/ 210121 w 1495425"/>
              <a:gd name="connsiteY191" fmla="*/ 76105 h 200025"/>
              <a:gd name="connsiteX192" fmla="*/ 186890 w 1495425"/>
              <a:gd name="connsiteY192" fmla="*/ 76105 h 200025"/>
              <a:gd name="connsiteX193" fmla="*/ 186890 w 1495425"/>
              <a:gd name="connsiteY193" fmla="*/ 65284 h 200025"/>
              <a:gd name="connsiteX194" fmla="*/ 210121 w 1495425"/>
              <a:gd name="connsiteY194" fmla="*/ 65284 h 200025"/>
              <a:gd name="connsiteX195" fmla="*/ 210121 w 1495425"/>
              <a:gd name="connsiteY195" fmla="*/ 42453 h 200025"/>
              <a:gd name="connsiteX196" fmla="*/ 220389 w 1495425"/>
              <a:gd name="connsiteY196" fmla="*/ 10820 h 200025"/>
              <a:gd name="connsiteX197" fmla="*/ 245964 w 1495425"/>
              <a:gd name="connsiteY197" fmla="*/ 0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Lst>
            <a:rect l="l" t="t" r="r" b="b"/>
            <a:pathLst>
              <a:path w="1495425" h="200025">
                <a:moveTo>
                  <a:pt x="1232440" y="178500"/>
                </a:moveTo>
                <a:cubicBezTo>
                  <a:pt x="1235392" y="178500"/>
                  <a:pt x="1237773" y="179452"/>
                  <a:pt x="1239870" y="181354"/>
                </a:cubicBezTo>
                <a:cubicBezTo>
                  <a:pt x="1241870" y="183257"/>
                  <a:pt x="1242822" y="185715"/>
                  <a:pt x="1242822" y="188727"/>
                </a:cubicBezTo>
                <a:cubicBezTo>
                  <a:pt x="1242822" y="191661"/>
                  <a:pt x="1241870" y="194119"/>
                  <a:pt x="1239870" y="196101"/>
                </a:cubicBezTo>
                <a:cubicBezTo>
                  <a:pt x="1237773" y="198083"/>
                  <a:pt x="1235392" y="199073"/>
                  <a:pt x="1232440" y="199073"/>
                </a:cubicBezTo>
                <a:cubicBezTo>
                  <a:pt x="1229582" y="199073"/>
                  <a:pt x="1227201" y="198083"/>
                  <a:pt x="1225296" y="196101"/>
                </a:cubicBezTo>
                <a:cubicBezTo>
                  <a:pt x="1223391" y="194119"/>
                  <a:pt x="1222438" y="191661"/>
                  <a:pt x="1222438" y="188727"/>
                </a:cubicBezTo>
                <a:cubicBezTo>
                  <a:pt x="1222438" y="185715"/>
                  <a:pt x="1223391" y="183257"/>
                  <a:pt x="1225296" y="181354"/>
                </a:cubicBezTo>
                <a:cubicBezTo>
                  <a:pt x="1227201" y="179452"/>
                  <a:pt x="1229582" y="178500"/>
                  <a:pt x="1232440" y="178500"/>
                </a:cubicBezTo>
                <a:close/>
                <a:moveTo>
                  <a:pt x="561804" y="72895"/>
                </a:moveTo>
                <a:cubicBezTo>
                  <a:pt x="549659" y="72895"/>
                  <a:pt x="539620" y="77019"/>
                  <a:pt x="531676" y="85268"/>
                </a:cubicBezTo>
                <a:cubicBezTo>
                  <a:pt x="523742" y="93507"/>
                  <a:pt x="518836" y="105366"/>
                  <a:pt x="516970" y="120825"/>
                </a:cubicBezTo>
                <a:lnTo>
                  <a:pt x="599980" y="120825"/>
                </a:lnTo>
                <a:cubicBezTo>
                  <a:pt x="599437" y="105604"/>
                  <a:pt x="595856" y="93812"/>
                  <a:pt x="589236" y="85449"/>
                </a:cubicBezTo>
                <a:cubicBezTo>
                  <a:pt x="582626" y="77076"/>
                  <a:pt x="573471" y="72895"/>
                  <a:pt x="561804" y="72895"/>
                </a:cubicBezTo>
                <a:close/>
                <a:moveTo>
                  <a:pt x="346062" y="65284"/>
                </a:moveTo>
                <a:lnTo>
                  <a:pt x="357616" y="65284"/>
                </a:lnTo>
                <a:lnTo>
                  <a:pt x="357616" y="196814"/>
                </a:lnTo>
                <a:lnTo>
                  <a:pt x="346062" y="196814"/>
                </a:lnTo>
                <a:close/>
                <a:moveTo>
                  <a:pt x="1452372" y="62074"/>
                </a:moveTo>
                <a:cubicBezTo>
                  <a:pt x="1466278" y="62074"/>
                  <a:pt x="1476947" y="66818"/>
                  <a:pt x="1484376" y="76286"/>
                </a:cubicBezTo>
                <a:cubicBezTo>
                  <a:pt x="1491710" y="85763"/>
                  <a:pt x="1495425" y="99260"/>
                  <a:pt x="1495425" y="116777"/>
                </a:cubicBezTo>
                <a:lnTo>
                  <a:pt x="1495425" y="196814"/>
                </a:lnTo>
                <a:lnTo>
                  <a:pt x="1483900" y="196814"/>
                </a:lnTo>
                <a:lnTo>
                  <a:pt x="1483900" y="120225"/>
                </a:lnTo>
                <a:cubicBezTo>
                  <a:pt x="1483900" y="88678"/>
                  <a:pt x="1472660" y="72895"/>
                  <a:pt x="1450372" y="72895"/>
                </a:cubicBezTo>
                <a:cubicBezTo>
                  <a:pt x="1437894" y="72895"/>
                  <a:pt x="1427702" y="77533"/>
                  <a:pt x="1419606" y="86811"/>
                </a:cubicBezTo>
                <a:cubicBezTo>
                  <a:pt x="1411605" y="96088"/>
                  <a:pt x="1407605" y="107585"/>
                  <a:pt x="1407605" y="121301"/>
                </a:cubicBezTo>
                <a:lnTo>
                  <a:pt x="1407605" y="196814"/>
                </a:lnTo>
                <a:lnTo>
                  <a:pt x="1396079" y="196814"/>
                </a:lnTo>
                <a:lnTo>
                  <a:pt x="1396079" y="65284"/>
                </a:lnTo>
                <a:lnTo>
                  <a:pt x="1407605" y="65284"/>
                </a:lnTo>
                <a:lnTo>
                  <a:pt x="1407605" y="89192"/>
                </a:lnTo>
                <a:lnTo>
                  <a:pt x="1408176" y="89192"/>
                </a:lnTo>
                <a:cubicBezTo>
                  <a:pt x="1417605" y="71114"/>
                  <a:pt x="1432370" y="62074"/>
                  <a:pt x="1452372" y="62074"/>
                </a:cubicBezTo>
                <a:close/>
                <a:moveTo>
                  <a:pt x="1337215" y="62074"/>
                </a:moveTo>
                <a:cubicBezTo>
                  <a:pt x="1347026" y="62074"/>
                  <a:pt x="1356551" y="64141"/>
                  <a:pt x="1365790" y="68256"/>
                </a:cubicBezTo>
                <a:lnTo>
                  <a:pt x="1365790" y="81582"/>
                </a:lnTo>
                <a:cubicBezTo>
                  <a:pt x="1356551" y="75790"/>
                  <a:pt x="1346454" y="72895"/>
                  <a:pt x="1335405" y="72895"/>
                </a:cubicBezTo>
                <a:cubicBezTo>
                  <a:pt x="1320356" y="72895"/>
                  <a:pt x="1308068" y="78448"/>
                  <a:pt x="1298638" y="89545"/>
                </a:cubicBezTo>
                <a:cubicBezTo>
                  <a:pt x="1289209" y="100651"/>
                  <a:pt x="1284541" y="114995"/>
                  <a:pt x="1284541" y="132598"/>
                </a:cubicBezTo>
                <a:cubicBezTo>
                  <a:pt x="1284541" y="149642"/>
                  <a:pt x="1288828" y="163338"/>
                  <a:pt x="1297400" y="173684"/>
                </a:cubicBezTo>
                <a:cubicBezTo>
                  <a:pt x="1305973" y="184031"/>
                  <a:pt x="1317403" y="189203"/>
                  <a:pt x="1331596" y="189203"/>
                </a:cubicBezTo>
                <a:cubicBezTo>
                  <a:pt x="1344454" y="189203"/>
                  <a:pt x="1355693" y="185715"/>
                  <a:pt x="1365313" y="178738"/>
                </a:cubicBezTo>
                <a:lnTo>
                  <a:pt x="1365313" y="190987"/>
                </a:lnTo>
                <a:cubicBezTo>
                  <a:pt x="1355693" y="197012"/>
                  <a:pt x="1344263" y="200025"/>
                  <a:pt x="1331023" y="200025"/>
                </a:cubicBezTo>
                <a:cubicBezTo>
                  <a:pt x="1313498" y="200025"/>
                  <a:pt x="1299306" y="193880"/>
                  <a:pt x="1288542" y="181592"/>
                </a:cubicBezTo>
                <a:cubicBezTo>
                  <a:pt x="1277779" y="169304"/>
                  <a:pt x="1272349" y="153210"/>
                  <a:pt x="1272349" y="133312"/>
                </a:cubicBezTo>
                <a:cubicBezTo>
                  <a:pt x="1272349" y="112462"/>
                  <a:pt x="1278445" y="95374"/>
                  <a:pt x="1290542" y="82058"/>
                </a:cubicBezTo>
                <a:cubicBezTo>
                  <a:pt x="1302639" y="68732"/>
                  <a:pt x="1318165" y="62074"/>
                  <a:pt x="1337215" y="62074"/>
                </a:cubicBezTo>
                <a:close/>
                <a:moveTo>
                  <a:pt x="562270" y="62074"/>
                </a:moveTo>
                <a:cubicBezTo>
                  <a:pt x="578301" y="62074"/>
                  <a:pt x="590617" y="67828"/>
                  <a:pt x="599218" y="79324"/>
                </a:cubicBezTo>
                <a:cubicBezTo>
                  <a:pt x="607819" y="90811"/>
                  <a:pt x="612124" y="106470"/>
                  <a:pt x="612124" y="126292"/>
                </a:cubicBezTo>
                <a:lnTo>
                  <a:pt x="612124" y="131531"/>
                </a:lnTo>
                <a:lnTo>
                  <a:pt x="516503" y="131531"/>
                </a:lnTo>
                <a:cubicBezTo>
                  <a:pt x="516503" y="149603"/>
                  <a:pt x="520589" y="163734"/>
                  <a:pt x="528761" y="173922"/>
                </a:cubicBezTo>
                <a:cubicBezTo>
                  <a:pt x="536934" y="184110"/>
                  <a:pt x="548183" y="189203"/>
                  <a:pt x="562499" y="189203"/>
                </a:cubicBezTo>
                <a:cubicBezTo>
                  <a:pt x="576977" y="189203"/>
                  <a:pt x="591102" y="183773"/>
                  <a:pt x="604885" y="172911"/>
                </a:cubicBezTo>
                <a:lnTo>
                  <a:pt x="604885" y="185517"/>
                </a:lnTo>
                <a:cubicBezTo>
                  <a:pt x="591493" y="195189"/>
                  <a:pt x="576586" y="200025"/>
                  <a:pt x="560165" y="200025"/>
                </a:cubicBezTo>
                <a:cubicBezTo>
                  <a:pt x="543506" y="200025"/>
                  <a:pt x="530047" y="193940"/>
                  <a:pt x="519769" y="181770"/>
                </a:cubicBezTo>
                <a:cubicBezTo>
                  <a:pt x="509492" y="169601"/>
                  <a:pt x="504358" y="152456"/>
                  <a:pt x="504358" y="130340"/>
                </a:cubicBezTo>
                <a:cubicBezTo>
                  <a:pt x="504358" y="111147"/>
                  <a:pt x="509731" y="94974"/>
                  <a:pt x="520475" y="81820"/>
                </a:cubicBezTo>
                <a:cubicBezTo>
                  <a:pt x="531209" y="68656"/>
                  <a:pt x="545144" y="62074"/>
                  <a:pt x="562270" y="62074"/>
                </a:cubicBezTo>
                <a:close/>
                <a:moveTo>
                  <a:pt x="454800" y="62074"/>
                </a:moveTo>
                <a:cubicBezTo>
                  <a:pt x="464687" y="62074"/>
                  <a:pt x="474221" y="64141"/>
                  <a:pt x="483403" y="68256"/>
                </a:cubicBezTo>
                <a:lnTo>
                  <a:pt x="483403" y="81582"/>
                </a:lnTo>
                <a:cubicBezTo>
                  <a:pt x="474221" y="75790"/>
                  <a:pt x="464096" y="72895"/>
                  <a:pt x="453047" y="72895"/>
                </a:cubicBezTo>
                <a:cubicBezTo>
                  <a:pt x="437950" y="72895"/>
                  <a:pt x="425691" y="78448"/>
                  <a:pt x="416271" y="89545"/>
                </a:cubicBezTo>
                <a:cubicBezTo>
                  <a:pt x="406851" y="100651"/>
                  <a:pt x="402145" y="114995"/>
                  <a:pt x="402145" y="132598"/>
                </a:cubicBezTo>
                <a:cubicBezTo>
                  <a:pt x="402145" y="149642"/>
                  <a:pt x="406441" y="163338"/>
                  <a:pt x="415042" y="173684"/>
                </a:cubicBezTo>
                <a:cubicBezTo>
                  <a:pt x="423643" y="184031"/>
                  <a:pt x="435026" y="189203"/>
                  <a:pt x="449199" y="189203"/>
                </a:cubicBezTo>
                <a:cubicBezTo>
                  <a:pt x="462115" y="189203"/>
                  <a:pt x="473364" y="185715"/>
                  <a:pt x="482937" y="178738"/>
                </a:cubicBezTo>
                <a:lnTo>
                  <a:pt x="482937" y="190987"/>
                </a:lnTo>
                <a:cubicBezTo>
                  <a:pt x="473364" y="197012"/>
                  <a:pt x="461924" y="200025"/>
                  <a:pt x="448609" y="200025"/>
                </a:cubicBezTo>
                <a:cubicBezTo>
                  <a:pt x="431102" y="200025"/>
                  <a:pt x="416947" y="193880"/>
                  <a:pt x="406175" y="181592"/>
                </a:cubicBezTo>
                <a:cubicBezTo>
                  <a:pt x="395392" y="169304"/>
                  <a:pt x="390001" y="153210"/>
                  <a:pt x="390001" y="133312"/>
                </a:cubicBezTo>
                <a:cubicBezTo>
                  <a:pt x="390001" y="112462"/>
                  <a:pt x="396050" y="95374"/>
                  <a:pt x="408156" y="82058"/>
                </a:cubicBezTo>
                <a:cubicBezTo>
                  <a:pt x="420262" y="68732"/>
                  <a:pt x="435807" y="62074"/>
                  <a:pt x="454800" y="62074"/>
                </a:cubicBezTo>
                <a:close/>
                <a:moveTo>
                  <a:pt x="671313" y="30089"/>
                </a:moveTo>
                <a:lnTo>
                  <a:pt x="671313" y="102289"/>
                </a:lnTo>
                <a:lnTo>
                  <a:pt x="693163" y="102289"/>
                </a:lnTo>
                <a:cubicBezTo>
                  <a:pt x="707564" y="102289"/>
                  <a:pt x="718509" y="99079"/>
                  <a:pt x="725986" y="92650"/>
                </a:cubicBezTo>
                <a:cubicBezTo>
                  <a:pt x="733463" y="86230"/>
                  <a:pt x="737206" y="77019"/>
                  <a:pt x="737206" y="65018"/>
                </a:cubicBezTo>
                <a:cubicBezTo>
                  <a:pt x="737206" y="41729"/>
                  <a:pt x="723272" y="30089"/>
                  <a:pt x="695401" y="30089"/>
                </a:cubicBezTo>
                <a:close/>
                <a:moveTo>
                  <a:pt x="85115" y="21165"/>
                </a:moveTo>
                <a:cubicBezTo>
                  <a:pt x="64094" y="21165"/>
                  <a:pt x="46797" y="28918"/>
                  <a:pt x="33214" y="44415"/>
                </a:cubicBezTo>
                <a:cubicBezTo>
                  <a:pt x="19631" y="59912"/>
                  <a:pt x="12840" y="80191"/>
                  <a:pt x="12840" y="105242"/>
                </a:cubicBezTo>
                <a:cubicBezTo>
                  <a:pt x="12840" y="130616"/>
                  <a:pt x="19269" y="150811"/>
                  <a:pt x="32109" y="165835"/>
                </a:cubicBezTo>
                <a:cubicBezTo>
                  <a:pt x="44948" y="180859"/>
                  <a:pt x="62112" y="188371"/>
                  <a:pt x="83591" y="188371"/>
                </a:cubicBezTo>
                <a:cubicBezTo>
                  <a:pt x="105937" y="188371"/>
                  <a:pt x="123625" y="180938"/>
                  <a:pt x="136655" y="166073"/>
                </a:cubicBezTo>
                <a:cubicBezTo>
                  <a:pt x="149695" y="151207"/>
                  <a:pt x="156220" y="130492"/>
                  <a:pt x="156220" y="103937"/>
                </a:cubicBezTo>
                <a:cubicBezTo>
                  <a:pt x="156220" y="77934"/>
                  <a:pt x="149857" y="57636"/>
                  <a:pt x="137122" y="43053"/>
                </a:cubicBezTo>
                <a:cubicBezTo>
                  <a:pt x="124396" y="28461"/>
                  <a:pt x="107061" y="21165"/>
                  <a:pt x="85115" y="21165"/>
                </a:cubicBezTo>
                <a:close/>
                <a:moveTo>
                  <a:pt x="351777" y="12602"/>
                </a:moveTo>
                <a:cubicBezTo>
                  <a:pt x="354349" y="12602"/>
                  <a:pt x="356625" y="13459"/>
                  <a:pt x="358616" y="15164"/>
                </a:cubicBezTo>
                <a:cubicBezTo>
                  <a:pt x="360597" y="16869"/>
                  <a:pt x="361588" y="19183"/>
                  <a:pt x="361588" y="22117"/>
                </a:cubicBezTo>
                <a:cubicBezTo>
                  <a:pt x="361588" y="24898"/>
                  <a:pt x="360616" y="27251"/>
                  <a:pt x="358673" y="29194"/>
                </a:cubicBezTo>
                <a:cubicBezTo>
                  <a:pt x="356721" y="31137"/>
                  <a:pt x="354425" y="32109"/>
                  <a:pt x="351777" y="32109"/>
                </a:cubicBezTo>
                <a:cubicBezTo>
                  <a:pt x="349215" y="32109"/>
                  <a:pt x="346977" y="31175"/>
                  <a:pt x="345072" y="29318"/>
                </a:cubicBezTo>
                <a:cubicBezTo>
                  <a:pt x="343167" y="27451"/>
                  <a:pt x="342205" y="25051"/>
                  <a:pt x="342205" y="22117"/>
                </a:cubicBezTo>
                <a:cubicBezTo>
                  <a:pt x="342205" y="19345"/>
                  <a:pt x="343186" y="17069"/>
                  <a:pt x="345129" y="15278"/>
                </a:cubicBezTo>
                <a:cubicBezTo>
                  <a:pt x="347072" y="13497"/>
                  <a:pt x="349291" y="12602"/>
                  <a:pt x="351777" y="12602"/>
                </a:cubicBezTo>
                <a:close/>
                <a:moveTo>
                  <a:pt x="1142048" y="9525"/>
                </a:moveTo>
                <a:cubicBezTo>
                  <a:pt x="1160526" y="9525"/>
                  <a:pt x="1174052" y="11744"/>
                  <a:pt x="1182720" y="16192"/>
                </a:cubicBezTo>
                <a:lnTo>
                  <a:pt x="1182720" y="42129"/>
                </a:lnTo>
                <a:cubicBezTo>
                  <a:pt x="1171480" y="34433"/>
                  <a:pt x="1157288" y="30585"/>
                  <a:pt x="1140237" y="30585"/>
                </a:cubicBezTo>
                <a:cubicBezTo>
                  <a:pt x="1128808" y="30585"/>
                  <a:pt x="1119569" y="32947"/>
                  <a:pt x="1112425" y="37662"/>
                </a:cubicBezTo>
                <a:cubicBezTo>
                  <a:pt x="1105281" y="42386"/>
                  <a:pt x="1101662" y="48949"/>
                  <a:pt x="1101662" y="57360"/>
                </a:cubicBezTo>
                <a:cubicBezTo>
                  <a:pt x="1101662" y="64818"/>
                  <a:pt x="1104138" y="70885"/>
                  <a:pt x="1109090" y="75562"/>
                </a:cubicBezTo>
                <a:cubicBezTo>
                  <a:pt x="1114044" y="80248"/>
                  <a:pt x="1124807" y="86630"/>
                  <a:pt x="1141380" y="94717"/>
                </a:cubicBezTo>
                <a:cubicBezTo>
                  <a:pt x="1159669" y="103365"/>
                  <a:pt x="1172432" y="112014"/>
                  <a:pt x="1179671" y="120663"/>
                </a:cubicBezTo>
                <a:cubicBezTo>
                  <a:pt x="1187005" y="129302"/>
                  <a:pt x="1190625" y="139027"/>
                  <a:pt x="1190625" y="149812"/>
                </a:cubicBezTo>
                <a:cubicBezTo>
                  <a:pt x="1190625" y="165994"/>
                  <a:pt x="1184720" y="178409"/>
                  <a:pt x="1172813" y="187056"/>
                </a:cubicBezTo>
                <a:cubicBezTo>
                  <a:pt x="1161002" y="195702"/>
                  <a:pt x="1144524" y="200025"/>
                  <a:pt x="1123473" y="200025"/>
                </a:cubicBezTo>
                <a:cubicBezTo>
                  <a:pt x="1116140" y="200025"/>
                  <a:pt x="1107567" y="199013"/>
                  <a:pt x="1097756" y="196990"/>
                </a:cubicBezTo>
                <a:cubicBezTo>
                  <a:pt x="1087945" y="194968"/>
                  <a:pt x="1080801" y="192450"/>
                  <a:pt x="1076325" y="189435"/>
                </a:cubicBezTo>
                <a:lnTo>
                  <a:pt x="1076325" y="162306"/>
                </a:lnTo>
                <a:cubicBezTo>
                  <a:pt x="1082040" y="167224"/>
                  <a:pt x="1089660" y="171269"/>
                  <a:pt x="1099185" y="174443"/>
                </a:cubicBezTo>
                <a:cubicBezTo>
                  <a:pt x="1108710" y="177616"/>
                  <a:pt x="1117663" y="179202"/>
                  <a:pt x="1126236" y="179202"/>
                </a:cubicBezTo>
                <a:cubicBezTo>
                  <a:pt x="1152334" y="179202"/>
                  <a:pt x="1165384" y="170000"/>
                  <a:pt x="1165384" y="151597"/>
                </a:cubicBezTo>
                <a:cubicBezTo>
                  <a:pt x="1165384" y="146440"/>
                  <a:pt x="1164050" y="141799"/>
                  <a:pt x="1161193" y="137674"/>
                </a:cubicBezTo>
                <a:cubicBezTo>
                  <a:pt x="1158430" y="133550"/>
                  <a:pt x="1154525" y="129902"/>
                  <a:pt x="1149667" y="126730"/>
                </a:cubicBezTo>
                <a:cubicBezTo>
                  <a:pt x="1144809" y="123558"/>
                  <a:pt x="1135666" y="118672"/>
                  <a:pt x="1122235" y="112090"/>
                </a:cubicBezTo>
                <a:cubicBezTo>
                  <a:pt x="1103566" y="102889"/>
                  <a:pt x="1091279" y="94345"/>
                  <a:pt x="1085373" y="86449"/>
                </a:cubicBezTo>
                <a:cubicBezTo>
                  <a:pt x="1079372" y="78562"/>
                  <a:pt x="1076420" y="69533"/>
                  <a:pt x="1076420" y="59379"/>
                </a:cubicBezTo>
                <a:cubicBezTo>
                  <a:pt x="1076420" y="44072"/>
                  <a:pt x="1082612" y="31937"/>
                  <a:pt x="1095089" y="22974"/>
                </a:cubicBezTo>
                <a:cubicBezTo>
                  <a:pt x="1107472" y="14011"/>
                  <a:pt x="1123093" y="9525"/>
                  <a:pt x="1142048" y="9525"/>
                </a:cubicBezTo>
                <a:close/>
                <a:moveTo>
                  <a:pt x="904875" y="9525"/>
                </a:moveTo>
                <a:lnTo>
                  <a:pt x="929354" y="9525"/>
                </a:lnTo>
                <a:lnTo>
                  <a:pt x="929354" y="122253"/>
                </a:lnTo>
                <a:cubicBezTo>
                  <a:pt x="929354" y="159748"/>
                  <a:pt x="945261" y="178496"/>
                  <a:pt x="977075" y="178496"/>
                </a:cubicBezTo>
                <a:cubicBezTo>
                  <a:pt x="1007841" y="178496"/>
                  <a:pt x="1023271" y="160352"/>
                  <a:pt x="1023271" y="124063"/>
                </a:cubicBezTo>
                <a:lnTo>
                  <a:pt x="1023271" y="9525"/>
                </a:lnTo>
                <a:lnTo>
                  <a:pt x="1047750" y="9525"/>
                </a:lnTo>
                <a:lnTo>
                  <a:pt x="1047750" y="120558"/>
                </a:lnTo>
                <a:cubicBezTo>
                  <a:pt x="1047750" y="173536"/>
                  <a:pt x="1023461" y="200025"/>
                  <a:pt x="974789" y="200025"/>
                </a:cubicBezTo>
                <a:cubicBezTo>
                  <a:pt x="928211" y="200025"/>
                  <a:pt x="904875" y="174464"/>
                  <a:pt x="904875" y="123339"/>
                </a:cubicBezTo>
                <a:close/>
                <a:moveTo>
                  <a:pt x="790575" y="9525"/>
                </a:moveTo>
                <a:lnTo>
                  <a:pt x="813911" y="9525"/>
                </a:lnTo>
                <a:lnTo>
                  <a:pt x="813911" y="169820"/>
                </a:lnTo>
                <a:lnTo>
                  <a:pt x="885825" y="169820"/>
                </a:lnTo>
                <a:lnTo>
                  <a:pt x="885825" y="190500"/>
                </a:lnTo>
                <a:lnTo>
                  <a:pt x="790575" y="190500"/>
                </a:lnTo>
                <a:close/>
                <a:moveTo>
                  <a:pt x="647700" y="9525"/>
                </a:moveTo>
                <a:lnTo>
                  <a:pt x="699659" y="9525"/>
                </a:lnTo>
                <a:cubicBezTo>
                  <a:pt x="719414" y="9525"/>
                  <a:pt x="734739" y="14240"/>
                  <a:pt x="745646" y="23660"/>
                </a:cubicBezTo>
                <a:cubicBezTo>
                  <a:pt x="756551" y="33090"/>
                  <a:pt x="762000" y="46558"/>
                  <a:pt x="762000" y="64084"/>
                </a:cubicBezTo>
                <a:cubicBezTo>
                  <a:pt x="762000" y="81848"/>
                  <a:pt x="755628" y="96231"/>
                  <a:pt x="742874" y="107252"/>
                </a:cubicBezTo>
                <a:cubicBezTo>
                  <a:pt x="730120" y="118281"/>
                  <a:pt x="714175" y="123473"/>
                  <a:pt x="695049" y="122853"/>
                </a:cubicBezTo>
                <a:lnTo>
                  <a:pt x="671313" y="122853"/>
                </a:lnTo>
                <a:lnTo>
                  <a:pt x="671313" y="190500"/>
                </a:lnTo>
                <a:lnTo>
                  <a:pt x="647700" y="190500"/>
                </a:lnTo>
                <a:close/>
                <a:moveTo>
                  <a:pt x="87211" y="9515"/>
                </a:moveTo>
                <a:cubicBezTo>
                  <a:pt x="111576" y="9515"/>
                  <a:pt x="131312" y="18012"/>
                  <a:pt x="146409" y="35023"/>
                </a:cubicBezTo>
                <a:cubicBezTo>
                  <a:pt x="161506" y="52026"/>
                  <a:pt x="169059" y="74324"/>
                  <a:pt x="169059" y="101917"/>
                </a:cubicBezTo>
                <a:cubicBezTo>
                  <a:pt x="169059" y="132359"/>
                  <a:pt x="161334" y="156321"/>
                  <a:pt x="145885" y="173803"/>
                </a:cubicBezTo>
                <a:cubicBezTo>
                  <a:pt x="130435" y="191284"/>
                  <a:pt x="109747" y="200025"/>
                  <a:pt x="83830" y="200025"/>
                </a:cubicBezTo>
                <a:cubicBezTo>
                  <a:pt x="58302" y="200025"/>
                  <a:pt x="37948" y="191383"/>
                  <a:pt x="22765" y="174100"/>
                </a:cubicBezTo>
                <a:cubicBezTo>
                  <a:pt x="7591" y="156817"/>
                  <a:pt x="0" y="134341"/>
                  <a:pt x="0" y="106670"/>
                </a:cubicBezTo>
                <a:cubicBezTo>
                  <a:pt x="0" y="77257"/>
                  <a:pt x="7782" y="53711"/>
                  <a:pt x="23356" y="36033"/>
                </a:cubicBezTo>
                <a:cubicBezTo>
                  <a:pt x="38919" y="18355"/>
                  <a:pt x="60207" y="9515"/>
                  <a:pt x="87211" y="9515"/>
                </a:cubicBezTo>
                <a:close/>
                <a:moveTo>
                  <a:pt x="317440" y="0"/>
                </a:moveTo>
                <a:cubicBezTo>
                  <a:pt x="322964" y="0"/>
                  <a:pt x="327517" y="829"/>
                  <a:pt x="331098" y="2496"/>
                </a:cubicBezTo>
                <a:lnTo>
                  <a:pt x="331098" y="14507"/>
                </a:lnTo>
                <a:cubicBezTo>
                  <a:pt x="327984" y="12049"/>
                  <a:pt x="323279" y="10820"/>
                  <a:pt x="316973" y="10820"/>
                </a:cubicBezTo>
                <a:cubicBezTo>
                  <a:pt x="301095" y="10820"/>
                  <a:pt x="293151" y="21679"/>
                  <a:pt x="293151" y="43405"/>
                </a:cubicBezTo>
                <a:lnTo>
                  <a:pt x="293151" y="65284"/>
                </a:lnTo>
                <a:lnTo>
                  <a:pt x="327365" y="65284"/>
                </a:lnTo>
                <a:lnTo>
                  <a:pt x="327365" y="76105"/>
                </a:lnTo>
                <a:lnTo>
                  <a:pt x="293151" y="76105"/>
                </a:lnTo>
                <a:lnTo>
                  <a:pt x="293151" y="196814"/>
                </a:lnTo>
                <a:lnTo>
                  <a:pt x="281597" y="196814"/>
                </a:lnTo>
                <a:lnTo>
                  <a:pt x="281597" y="76105"/>
                </a:lnTo>
                <a:lnTo>
                  <a:pt x="258356" y="76105"/>
                </a:lnTo>
                <a:lnTo>
                  <a:pt x="258356" y="65284"/>
                </a:lnTo>
                <a:lnTo>
                  <a:pt x="281597" y="65284"/>
                </a:lnTo>
                <a:lnTo>
                  <a:pt x="281597" y="42453"/>
                </a:lnTo>
                <a:cubicBezTo>
                  <a:pt x="281597" y="28585"/>
                  <a:pt x="285016" y="18040"/>
                  <a:pt x="291865" y="10820"/>
                </a:cubicBezTo>
                <a:cubicBezTo>
                  <a:pt x="298714" y="3610"/>
                  <a:pt x="307238" y="0"/>
                  <a:pt x="317440" y="0"/>
                </a:cubicBezTo>
                <a:close/>
                <a:moveTo>
                  <a:pt x="245964" y="0"/>
                </a:moveTo>
                <a:cubicBezTo>
                  <a:pt x="251489" y="0"/>
                  <a:pt x="256041" y="829"/>
                  <a:pt x="259623" y="2496"/>
                </a:cubicBezTo>
                <a:lnTo>
                  <a:pt x="259623" y="14507"/>
                </a:lnTo>
                <a:cubicBezTo>
                  <a:pt x="256508" y="12049"/>
                  <a:pt x="251803" y="10820"/>
                  <a:pt x="245497" y="10820"/>
                </a:cubicBezTo>
                <a:cubicBezTo>
                  <a:pt x="229619" y="10820"/>
                  <a:pt x="221675" y="21679"/>
                  <a:pt x="221675" y="43405"/>
                </a:cubicBezTo>
                <a:lnTo>
                  <a:pt x="221675" y="65284"/>
                </a:lnTo>
                <a:lnTo>
                  <a:pt x="255889" y="65284"/>
                </a:lnTo>
                <a:lnTo>
                  <a:pt x="255889" y="76105"/>
                </a:lnTo>
                <a:lnTo>
                  <a:pt x="221675" y="76105"/>
                </a:lnTo>
                <a:lnTo>
                  <a:pt x="221675" y="196814"/>
                </a:lnTo>
                <a:lnTo>
                  <a:pt x="210121" y="196814"/>
                </a:lnTo>
                <a:lnTo>
                  <a:pt x="210121" y="76105"/>
                </a:lnTo>
                <a:lnTo>
                  <a:pt x="186890" y="76105"/>
                </a:lnTo>
                <a:lnTo>
                  <a:pt x="186890" y="65284"/>
                </a:lnTo>
                <a:lnTo>
                  <a:pt x="210121" y="65284"/>
                </a:lnTo>
                <a:lnTo>
                  <a:pt x="210121" y="42453"/>
                </a:lnTo>
                <a:cubicBezTo>
                  <a:pt x="210121" y="28585"/>
                  <a:pt x="213541" y="18040"/>
                  <a:pt x="220389" y="10820"/>
                </a:cubicBezTo>
                <a:cubicBezTo>
                  <a:pt x="227247" y="3610"/>
                  <a:pt x="235763" y="0"/>
                  <a:pt x="245964" y="0"/>
                </a:cubicBezTo>
                <a:close/>
              </a:path>
            </a:pathLst>
          </a:custGeom>
          <a:solidFill>
            <a:schemeClr val="tx1">
              <a:lumMod val="65000"/>
              <a:lumOff val="35000"/>
            </a:schemeClr>
          </a:solidFill>
          <a:ln w="9525" cap="flat">
            <a:noFill/>
            <a:prstDash val="solid"/>
            <a:miter/>
          </a:ln>
        </p:spPr>
        <p:txBody>
          <a:bodyPr rtlCol="0" anchor="ctr">
            <a:spAutoFit/>
          </a:bodyPr>
          <a:lstStyle/>
          <a:p>
            <a:endParaRPr lang="zh-CN" altLang="en-US">
              <a:solidFill>
                <a:schemeClr val="tx1">
                  <a:lumMod val="65000"/>
                  <a:lumOff val="35000"/>
                </a:schemeClr>
              </a:solidFill>
            </a:endParaRPr>
          </a:p>
        </p:txBody>
      </p:sp>
      <p:sp>
        <p:nvSpPr>
          <p:cNvPr id="20" name="椭圆 19">
            <a:extLst>
              <a:ext uri="{FF2B5EF4-FFF2-40B4-BE49-F238E27FC236}">
                <a16:creationId xmlns:a16="http://schemas.microsoft.com/office/drawing/2014/main" id="{88FEB1BC-AADC-C701-58EC-84ABA4BD9A5F}"/>
              </a:ext>
            </a:extLst>
          </p:cNvPr>
          <p:cNvSpPr/>
          <p:nvPr/>
        </p:nvSpPr>
        <p:spPr>
          <a:xfrm>
            <a:off x="4581504" y="1018260"/>
            <a:ext cx="1015663" cy="1015663"/>
          </a:xfrm>
          <a:prstGeom prst="ellipse">
            <a:avLst/>
          </a:prstGeom>
          <a:gradFill>
            <a:gsLst>
              <a:gs pos="100000">
                <a:schemeClr val="accent3"/>
              </a:gs>
              <a:gs pos="2000">
                <a:schemeClr val="accent3">
                  <a:lumMod val="20000"/>
                  <a:lumOff val="80000"/>
                </a:schemeClr>
              </a:gs>
            </a:gsLst>
            <a:path path="circle">
              <a:fillToRect r="100000" b="100000"/>
            </a:path>
          </a:gradFill>
          <a:ln>
            <a:noFill/>
          </a:ln>
          <a:effectLst>
            <a:outerShdw blurRad="254000" dist="127000" dir="8100000" algn="tr" rotWithShape="0">
              <a:schemeClr val="accent3">
                <a:lumMod val="50000"/>
                <a:alpha val="20000"/>
              </a:schemeClr>
            </a:outerShdw>
            <a:softEdge rad="317500"/>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Tree>
    <p:extLst>
      <p:ext uri="{BB962C8B-B14F-4D97-AF65-F5344CB8AC3E}">
        <p14:creationId xmlns:p14="http://schemas.microsoft.com/office/powerpoint/2010/main" val="190256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0A7764AC-E553-BCD1-52ED-54222999D883}"/>
              </a:ext>
            </a:extLst>
          </p:cNvPr>
          <p:cNvSpPr txBox="1"/>
          <p:nvPr/>
        </p:nvSpPr>
        <p:spPr>
          <a:xfrm>
            <a:off x="5189220" y="4541520"/>
            <a:ext cx="1813560" cy="1015663"/>
          </a:xfrm>
          <a:prstGeom prst="rect">
            <a:avLst/>
          </a:prstGeom>
          <a:noFill/>
        </p:spPr>
        <p:txBody>
          <a:bodyPr wrap="square" lIns="0" tIns="0" rIns="0" bIns="0" rtlCol="0">
            <a:spAutoFit/>
          </a:bodyPr>
          <a:lstStyle/>
          <a:p>
            <a:pPr algn="ctr"/>
            <a:r>
              <a:rPr lang="zh-CN" altLang="en-US" sz="6600" b="1" dirty="0">
                <a:gradFill flip="none" rotWithShape="1">
                  <a:gsLst>
                    <a:gs pos="100000">
                      <a:schemeClr val="accent3">
                        <a:lumMod val="75000"/>
                      </a:schemeClr>
                    </a:gs>
                    <a:gs pos="30000">
                      <a:schemeClr val="accent3"/>
                    </a:gs>
                  </a:gsLst>
                  <a:lin ang="2700000" scaled="1"/>
                  <a:tileRect/>
                </a:gradFill>
                <a:latin typeface="+mj-ea"/>
                <a:ea typeface="+mj-ea"/>
              </a:rPr>
              <a:t>目录</a:t>
            </a:r>
          </a:p>
        </p:txBody>
      </p:sp>
      <p:sp>
        <p:nvSpPr>
          <p:cNvPr id="8" name="文本框 7">
            <a:extLst>
              <a:ext uri="{FF2B5EF4-FFF2-40B4-BE49-F238E27FC236}">
                <a16:creationId xmlns:a16="http://schemas.microsoft.com/office/drawing/2014/main" id="{9F0875DA-F4DB-D994-8BB6-6F314EA479D3}"/>
              </a:ext>
            </a:extLst>
          </p:cNvPr>
          <p:cNvSpPr txBox="1"/>
          <p:nvPr/>
        </p:nvSpPr>
        <p:spPr>
          <a:xfrm>
            <a:off x="3743960" y="5293062"/>
            <a:ext cx="4704080" cy="1015663"/>
          </a:xfrm>
          <a:prstGeom prst="rect">
            <a:avLst/>
          </a:prstGeom>
          <a:noFill/>
        </p:spPr>
        <p:txBody>
          <a:bodyPr wrap="square" lIns="0" tIns="0" rIns="0" bIns="0" rtlCol="0">
            <a:spAutoFit/>
          </a:bodyPr>
          <a:lstStyle/>
          <a:p>
            <a:pPr algn="dist"/>
            <a:r>
              <a:rPr lang="en-US" altLang="zh-CN" sz="6600" b="1" dirty="0">
                <a:gradFill flip="none" rotWithShape="1">
                  <a:gsLst>
                    <a:gs pos="100000">
                      <a:schemeClr val="accent3"/>
                    </a:gs>
                    <a:gs pos="0">
                      <a:schemeClr val="accent3">
                        <a:lumMod val="75000"/>
                        <a:alpha val="0"/>
                      </a:schemeClr>
                    </a:gs>
                  </a:gsLst>
                  <a:lin ang="5400000" scaled="1"/>
                  <a:tileRect/>
                </a:gradFill>
                <a:latin typeface="+mj-lt"/>
                <a:ea typeface="+mj-ea"/>
              </a:rPr>
              <a:t>CONTENTS</a:t>
            </a:r>
            <a:endParaRPr lang="zh-CN" altLang="en-US" sz="6600" b="1" dirty="0">
              <a:gradFill flip="none" rotWithShape="1">
                <a:gsLst>
                  <a:gs pos="100000">
                    <a:schemeClr val="accent3"/>
                  </a:gs>
                  <a:gs pos="0">
                    <a:schemeClr val="accent3">
                      <a:lumMod val="75000"/>
                      <a:alpha val="0"/>
                    </a:schemeClr>
                  </a:gs>
                </a:gsLst>
                <a:lin ang="5400000" scaled="1"/>
                <a:tileRect/>
              </a:gradFill>
              <a:latin typeface="+mj-lt"/>
              <a:ea typeface="+mj-ea"/>
            </a:endParaRPr>
          </a:p>
        </p:txBody>
      </p:sp>
      <p:sp>
        <p:nvSpPr>
          <p:cNvPr id="9" name="椭圆 8">
            <a:extLst>
              <a:ext uri="{FF2B5EF4-FFF2-40B4-BE49-F238E27FC236}">
                <a16:creationId xmlns:a16="http://schemas.microsoft.com/office/drawing/2014/main" id="{DF505211-12C9-8A30-453C-F2F767DBB35C}"/>
              </a:ext>
            </a:extLst>
          </p:cNvPr>
          <p:cNvSpPr/>
          <p:nvPr/>
        </p:nvSpPr>
        <p:spPr>
          <a:xfrm>
            <a:off x="1790868" y="4541519"/>
            <a:ext cx="1015663" cy="1015663"/>
          </a:xfrm>
          <a:prstGeom prst="ellipse">
            <a:avLst/>
          </a:prstGeom>
          <a:gradFill flip="none" rotWithShape="1">
            <a:gsLst>
              <a:gs pos="100000">
                <a:schemeClr val="accent3"/>
              </a:gs>
              <a:gs pos="0">
                <a:schemeClr val="accent3">
                  <a:lumMod val="20000"/>
                  <a:lumOff val="80000"/>
                </a:schemeClr>
              </a:gs>
            </a:gsLst>
            <a:path path="circle">
              <a:fillToRect l="100000" b="100000"/>
            </a:path>
            <a:tileRect t="-100000" r="-100000"/>
          </a:gradFill>
          <a:ln>
            <a:noFill/>
          </a:ln>
          <a:effectLst>
            <a:outerShdw blurRad="254000" dist="127000" dir="8100000" algn="t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0" name="椭圆 9">
            <a:extLst>
              <a:ext uri="{FF2B5EF4-FFF2-40B4-BE49-F238E27FC236}">
                <a16:creationId xmlns:a16="http://schemas.microsoft.com/office/drawing/2014/main" id="{3D5515C5-68CE-C335-B88D-4D29EFA3B4CC}"/>
              </a:ext>
            </a:extLst>
          </p:cNvPr>
          <p:cNvSpPr/>
          <p:nvPr/>
        </p:nvSpPr>
        <p:spPr>
          <a:xfrm>
            <a:off x="3863508" y="2651759"/>
            <a:ext cx="1015663" cy="1015663"/>
          </a:xfrm>
          <a:prstGeom prst="ellipse">
            <a:avLst/>
          </a:prstGeom>
          <a:gradFill flip="none" rotWithShape="1">
            <a:gsLst>
              <a:gs pos="100000">
                <a:schemeClr val="accent3"/>
              </a:gs>
              <a:gs pos="0">
                <a:schemeClr val="accent3">
                  <a:lumMod val="20000"/>
                  <a:lumOff val="80000"/>
                </a:schemeClr>
              </a:gs>
            </a:gsLst>
            <a:path path="circle">
              <a:fillToRect l="100000" b="100000"/>
            </a:path>
            <a:tileRect t="-100000" r="-100000"/>
          </a:gradFill>
          <a:ln>
            <a:noFill/>
          </a:ln>
          <a:effectLst>
            <a:outerShdw blurRad="254000" dist="127000" dir="8100000" algn="tr"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1" name="椭圆 10">
            <a:extLst>
              <a:ext uri="{FF2B5EF4-FFF2-40B4-BE49-F238E27FC236}">
                <a16:creationId xmlns:a16="http://schemas.microsoft.com/office/drawing/2014/main" id="{2D2FB093-0DD8-4DF5-C00F-24E3976D1F00}"/>
              </a:ext>
            </a:extLst>
          </p:cNvPr>
          <p:cNvSpPr/>
          <p:nvPr/>
        </p:nvSpPr>
        <p:spPr>
          <a:xfrm>
            <a:off x="7264570" y="2651759"/>
            <a:ext cx="1015663" cy="1015663"/>
          </a:xfrm>
          <a:prstGeom prst="ellipse">
            <a:avLst/>
          </a:prstGeom>
          <a:gradFill flip="none" rotWithShape="1">
            <a:gsLst>
              <a:gs pos="100000">
                <a:schemeClr val="accent3"/>
              </a:gs>
              <a:gs pos="0">
                <a:schemeClr val="accent3">
                  <a:lumMod val="20000"/>
                  <a:lumOff val="80000"/>
                </a:schemeClr>
              </a:gs>
            </a:gsLst>
            <a:path path="circle">
              <a:fillToRect r="100000" b="100000"/>
            </a:path>
            <a:tileRect l="-100000" t="-100000"/>
          </a:gradFill>
          <a:ln>
            <a:noFill/>
          </a:ln>
          <a:effectLst>
            <a:outerShdw blurRad="254000" dist="127000" dir="2700000" algn="tl"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2" name="椭圆 11">
            <a:extLst>
              <a:ext uri="{FF2B5EF4-FFF2-40B4-BE49-F238E27FC236}">
                <a16:creationId xmlns:a16="http://schemas.microsoft.com/office/drawing/2014/main" id="{6A8E8D2A-179A-7DCE-8767-8B963CBD1221}"/>
              </a:ext>
            </a:extLst>
          </p:cNvPr>
          <p:cNvSpPr/>
          <p:nvPr/>
        </p:nvSpPr>
        <p:spPr>
          <a:xfrm>
            <a:off x="9268628" y="4541519"/>
            <a:ext cx="1015663" cy="1015663"/>
          </a:xfrm>
          <a:prstGeom prst="ellipse">
            <a:avLst/>
          </a:prstGeom>
          <a:gradFill flip="none" rotWithShape="1">
            <a:gsLst>
              <a:gs pos="100000">
                <a:schemeClr val="accent3"/>
              </a:gs>
              <a:gs pos="0">
                <a:schemeClr val="accent3">
                  <a:lumMod val="20000"/>
                  <a:lumOff val="80000"/>
                </a:schemeClr>
              </a:gs>
            </a:gsLst>
            <a:path path="circle">
              <a:fillToRect r="100000" b="100000"/>
            </a:path>
            <a:tileRect l="-100000" t="-100000"/>
          </a:gradFill>
          <a:ln>
            <a:noFill/>
          </a:ln>
          <a:effectLst>
            <a:outerShdw blurRad="254000" dist="127000" dir="2700000" algn="tl" rotWithShape="0">
              <a:schemeClr val="accent3">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13" name="文本框 12">
            <a:extLst>
              <a:ext uri="{FF2B5EF4-FFF2-40B4-BE49-F238E27FC236}">
                <a16:creationId xmlns:a16="http://schemas.microsoft.com/office/drawing/2014/main" id="{9F08A8D4-B057-B85E-5573-1D044AF6667A}"/>
              </a:ext>
            </a:extLst>
          </p:cNvPr>
          <p:cNvSpPr txBox="1"/>
          <p:nvPr/>
        </p:nvSpPr>
        <p:spPr>
          <a:xfrm>
            <a:off x="1956476" y="4754710"/>
            <a:ext cx="684446" cy="589280"/>
          </a:xfrm>
          <a:prstGeom prst="rect">
            <a:avLst/>
          </a:prstGeom>
          <a:noFill/>
        </p:spPr>
        <p:txBody>
          <a:bodyPr wrap="square" lIns="0" tIns="0" rIns="0" bIns="0" rtlCol="0">
            <a:spAutoFit/>
          </a:bodyPr>
          <a:lstStyle>
            <a:defPPr>
              <a:defRPr lang="zh-CN"/>
            </a:defPPr>
            <a:lvl1pPr algn="ctr">
              <a:defRPr sz="6600" b="1">
                <a:gradFill flip="none" rotWithShape="1">
                  <a:gsLst>
                    <a:gs pos="100000">
                      <a:schemeClr val="accent3">
                        <a:lumMod val="75000"/>
                      </a:schemeClr>
                    </a:gs>
                    <a:gs pos="30000">
                      <a:schemeClr val="accent3"/>
                    </a:gs>
                  </a:gsLst>
                  <a:lin ang="2700000" scaled="1"/>
                  <a:tileRect/>
                </a:gradFill>
                <a:latin typeface="+mj-ea"/>
                <a:ea typeface="+mj-ea"/>
              </a:defRPr>
            </a:lvl1pPr>
          </a:lstStyle>
          <a:p>
            <a:r>
              <a:rPr lang="en-US" altLang="zh-CN" sz="3600" dirty="0">
                <a:gradFill flip="none" rotWithShape="1">
                  <a:gsLst>
                    <a:gs pos="100000">
                      <a:schemeClr val="accent3">
                        <a:lumMod val="75000"/>
                      </a:schemeClr>
                    </a:gs>
                    <a:gs pos="30000">
                      <a:schemeClr val="accent3"/>
                    </a:gs>
                  </a:gsLst>
                  <a:lin ang="8100000" scaled="1"/>
                  <a:tileRect/>
                </a:gradFill>
                <a:latin typeface="+mj-lt"/>
              </a:rPr>
              <a:t>01</a:t>
            </a:r>
            <a:endParaRPr lang="zh-CN" altLang="en-US" sz="3600" dirty="0">
              <a:gradFill flip="none" rotWithShape="1">
                <a:gsLst>
                  <a:gs pos="100000">
                    <a:schemeClr val="accent3">
                      <a:lumMod val="75000"/>
                    </a:schemeClr>
                  </a:gs>
                  <a:gs pos="30000">
                    <a:schemeClr val="accent3"/>
                  </a:gs>
                </a:gsLst>
                <a:lin ang="8100000" scaled="1"/>
                <a:tileRect/>
              </a:gradFill>
              <a:latin typeface="+mj-lt"/>
            </a:endParaRPr>
          </a:p>
        </p:txBody>
      </p:sp>
      <p:sp>
        <p:nvSpPr>
          <p:cNvPr id="14" name="文本框 13">
            <a:extLst>
              <a:ext uri="{FF2B5EF4-FFF2-40B4-BE49-F238E27FC236}">
                <a16:creationId xmlns:a16="http://schemas.microsoft.com/office/drawing/2014/main" id="{375EC8E4-B4AC-F068-1CE8-D083E14D9E3C}"/>
              </a:ext>
            </a:extLst>
          </p:cNvPr>
          <p:cNvSpPr txBox="1"/>
          <p:nvPr/>
        </p:nvSpPr>
        <p:spPr>
          <a:xfrm>
            <a:off x="4029116" y="2864950"/>
            <a:ext cx="684446" cy="589280"/>
          </a:xfrm>
          <a:prstGeom prst="rect">
            <a:avLst/>
          </a:prstGeom>
          <a:noFill/>
        </p:spPr>
        <p:txBody>
          <a:bodyPr wrap="square" lIns="0" tIns="0" rIns="0" bIns="0" rtlCol="0">
            <a:spAutoFit/>
          </a:bodyPr>
          <a:lstStyle>
            <a:defPPr>
              <a:defRPr lang="zh-CN"/>
            </a:defPPr>
            <a:lvl1pPr algn="ctr">
              <a:defRPr sz="6600" b="1">
                <a:gradFill flip="none" rotWithShape="1">
                  <a:gsLst>
                    <a:gs pos="100000">
                      <a:schemeClr val="accent3">
                        <a:lumMod val="75000"/>
                      </a:schemeClr>
                    </a:gs>
                    <a:gs pos="30000">
                      <a:schemeClr val="accent3"/>
                    </a:gs>
                  </a:gsLst>
                  <a:lin ang="2700000" scaled="1"/>
                  <a:tileRect/>
                </a:gradFill>
                <a:latin typeface="+mj-ea"/>
                <a:ea typeface="+mj-ea"/>
              </a:defRPr>
            </a:lvl1pPr>
          </a:lstStyle>
          <a:p>
            <a:r>
              <a:rPr lang="en-US" altLang="zh-CN" sz="3600" dirty="0">
                <a:gradFill flip="none" rotWithShape="1">
                  <a:gsLst>
                    <a:gs pos="100000">
                      <a:schemeClr val="accent3">
                        <a:lumMod val="75000"/>
                      </a:schemeClr>
                    </a:gs>
                    <a:gs pos="30000">
                      <a:schemeClr val="accent3"/>
                    </a:gs>
                  </a:gsLst>
                  <a:lin ang="8100000" scaled="1"/>
                  <a:tileRect/>
                </a:gradFill>
                <a:latin typeface="+mj-lt"/>
              </a:rPr>
              <a:t>02</a:t>
            </a:r>
            <a:endParaRPr lang="zh-CN" altLang="en-US" sz="3600" dirty="0">
              <a:gradFill flip="none" rotWithShape="1">
                <a:gsLst>
                  <a:gs pos="100000">
                    <a:schemeClr val="accent3">
                      <a:lumMod val="75000"/>
                    </a:schemeClr>
                  </a:gs>
                  <a:gs pos="30000">
                    <a:schemeClr val="accent3"/>
                  </a:gs>
                </a:gsLst>
                <a:lin ang="8100000" scaled="1"/>
                <a:tileRect/>
              </a:gradFill>
              <a:latin typeface="+mj-lt"/>
            </a:endParaRPr>
          </a:p>
        </p:txBody>
      </p:sp>
      <p:sp>
        <p:nvSpPr>
          <p:cNvPr id="15" name="文本框 14">
            <a:extLst>
              <a:ext uri="{FF2B5EF4-FFF2-40B4-BE49-F238E27FC236}">
                <a16:creationId xmlns:a16="http://schemas.microsoft.com/office/drawing/2014/main" id="{3C7708BF-6467-E4C7-46FA-9E8FCEB29A71}"/>
              </a:ext>
            </a:extLst>
          </p:cNvPr>
          <p:cNvSpPr txBox="1"/>
          <p:nvPr/>
        </p:nvSpPr>
        <p:spPr>
          <a:xfrm>
            <a:off x="7430178" y="2864950"/>
            <a:ext cx="684446" cy="589280"/>
          </a:xfrm>
          <a:prstGeom prst="rect">
            <a:avLst/>
          </a:prstGeom>
          <a:noFill/>
        </p:spPr>
        <p:txBody>
          <a:bodyPr wrap="square" lIns="0" tIns="0" rIns="0" bIns="0" rtlCol="0">
            <a:spAutoFit/>
          </a:bodyPr>
          <a:lstStyle>
            <a:defPPr>
              <a:defRPr lang="zh-CN"/>
            </a:defPPr>
            <a:lvl1pPr algn="ctr">
              <a:defRPr sz="6600" b="1">
                <a:gradFill flip="none" rotWithShape="1">
                  <a:gsLst>
                    <a:gs pos="100000">
                      <a:schemeClr val="accent3">
                        <a:lumMod val="75000"/>
                      </a:schemeClr>
                    </a:gs>
                    <a:gs pos="30000">
                      <a:schemeClr val="accent3"/>
                    </a:gs>
                  </a:gsLst>
                  <a:lin ang="2700000" scaled="1"/>
                  <a:tileRect/>
                </a:gradFill>
                <a:latin typeface="+mj-ea"/>
                <a:ea typeface="+mj-ea"/>
              </a:defRPr>
            </a:lvl1pPr>
          </a:lstStyle>
          <a:p>
            <a:r>
              <a:rPr lang="en-US" altLang="zh-CN" sz="3600" dirty="0">
                <a:latin typeface="+mj-lt"/>
              </a:rPr>
              <a:t>03</a:t>
            </a:r>
            <a:endParaRPr lang="zh-CN" altLang="en-US" sz="3600" dirty="0">
              <a:latin typeface="+mj-lt"/>
            </a:endParaRPr>
          </a:p>
        </p:txBody>
      </p:sp>
      <p:sp>
        <p:nvSpPr>
          <p:cNvPr id="16" name="文本框 15">
            <a:extLst>
              <a:ext uri="{FF2B5EF4-FFF2-40B4-BE49-F238E27FC236}">
                <a16:creationId xmlns:a16="http://schemas.microsoft.com/office/drawing/2014/main" id="{0AEAE505-090B-98AB-538C-7A56833BD301}"/>
              </a:ext>
            </a:extLst>
          </p:cNvPr>
          <p:cNvSpPr txBox="1"/>
          <p:nvPr/>
        </p:nvSpPr>
        <p:spPr>
          <a:xfrm>
            <a:off x="9434236" y="4754710"/>
            <a:ext cx="684446" cy="589280"/>
          </a:xfrm>
          <a:prstGeom prst="rect">
            <a:avLst/>
          </a:prstGeom>
          <a:noFill/>
        </p:spPr>
        <p:txBody>
          <a:bodyPr wrap="square" lIns="0" tIns="0" rIns="0" bIns="0" rtlCol="0">
            <a:spAutoFit/>
          </a:bodyPr>
          <a:lstStyle>
            <a:defPPr>
              <a:defRPr lang="zh-CN"/>
            </a:defPPr>
            <a:lvl1pPr algn="ctr">
              <a:defRPr sz="6600" b="1">
                <a:gradFill flip="none" rotWithShape="1">
                  <a:gsLst>
                    <a:gs pos="100000">
                      <a:schemeClr val="accent3">
                        <a:lumMod val="75000"/>
                      </a:schemeClr>
                    </a:gs>
                    <a:gs pos="30000">
                      <a:schemeClr val="accent3"/>
                    </a:gs>
                  </a:gsLst>
                  <a:lin ang="2700000" scaled="1"/>
                  <a:tileRect/>
                </a:gradFill>
                <a:latin typeface="+mj-ea"/>
                <a:ea typeface="+mj-ea"/>
              </a:defRPr>
            </a:lvl1pPr>
          </a:lstStyle>
          <a:p>
            <a:r>
              <a:rPr lang="en-US" altLang="zh-CN" sz="3600" dirty="0">
                <a:latin typeface="+mj-lt"/>
              </a:rPr>
              <a:t>04</a:t>
            </a:r>
            <a:endParaRPr lang="zh-CN" altLang="en-US" sz="3600" dirty="0">
              <a:latin typeface="+mj-lt"/>
            </a:endParaRPr>
          </a:p>
        </p:txBody>
      </p:sp>
      <p:sp>
        <p:nvSpPr>
          <p:cNvPr id="17" name="文本框 16">
            <a:extLst>
              <a:ext uri="{FF2B5EF4-FFF2-40B4-BE49-F238E27FC236}">
                <a16:creationId xmlns:a16="http://schemas.microsoft.com/office/drawing/2014/main" id="{EAD632FE-5A90-2C74-3A48-B08A5DEB90FD}"/>
              </a:ext>
            </a:extLst>
          </p:cNvPr>
          <p:cNvSpPr txBox="1"/>
          <p:nvPr/>
        </p:nvSpPr>
        <p:spPr>
          <a:xfrm>
            <a:off x="774381" y="3491950"/>
            <a:ext cx="3048635" cy="523220"/>
          </a:xfrm>
          <a:prstGeom prst="rect">
            <a:avLst/>
          </a:prstGeom>
          <a:noFill/>
        </p:spPr>
        <p:txBody>
          <a:bodyPr wrap="square" rtlCol="0">
            <a:spAutoFit/>
          </a:bodyPr>
          <a:lstStyle/>
          <a:p>
            <a:pPr algn="ctr"/>
            <a:r>
              <a:rPr lang="zh-CN" altLang="en-US" sz="2800" dirty="0">
                <a:solidFill>
                  <a:schemeClr val="tx1">
                    <a:lumMod val="75000"/>
                    <a:lumOff val="25000"/>
                  </a:schemeClr>
                </a:solidFill>
              </a:rPr>
              <a:t>选题的背景与意义</a:t>
            </a:r>
          </a:p>
        </p:txBody>
      </p:sp>
      <p:sp>
        <p:nvSpPr>
          <p:cNvPr id="18" name="文本框 17">
            <a:extLst>
              <a:ext uri="{FF2B5EF4-FFF2-40B4-BE49-F238E27FC236}">
                <a16:creationId xmlns:a16="http://schemas.microsoft.com/office/drawing/2014/main" id="{7CEA32AE-BABF-27F7-850F-680E74B9FB40}"/>
              </a:ext>
            </a:extLst>
          </p:cNvPr>
          <p:cNvSpPr txBox="1"/>
          <p:nvPr/>
        </p:nvSpPr>
        <p:spPr>
          <a:xfrm>
            <a:off x="2847021" y="1702841"/>
            <a:ext cx="3048635" cy="523220"/>
          </a:xfrm>
          <a:prstGeom prst="rect">
            <a:avLst/>
          </a:prstGeom>
          <a:noFill/>
        </p:spPr>
        <p:txBody>
          <a:bodyPr wrap="square" rtlCol="0">
            <a:spAutoFit/>
          </a:bodyPr>
          <a:lstStyle>
            <a:defPPr>
              <a:defRPr lang="zh-CN"/>
            </a:defPPr>
            <a:lvl1pPr algn="ctr">
              <a:defRPr sz="2800">
                <a:solidFill>
                  <a:schemeClr val="tx1">
                    <a:lumMod val="75000"/>
                    <a:lumOff val="25000"/>
                  </a:schemeClr>
                </a:solidFill>
              </a:defRPr>
            </a:lvl1pPr>
          </a:lstStyle>
          <a:p>
            <a:r>
              <a:rPr lang="zh-CN" altLang="en-US" dirty="0"/>
              <a:t>研究方法及过程</a:t>
            </a:r>
          </a:p>
        </p:txBody>
      </p:sp>
      <p:sp>
        <p:nvSpPr>
          <p:cNvPr id="19" name="文本框 18">
            <a:extLst>
              <a:ext uri="{FF2B5EF4-FFF2-40B4-BE49-F238E27FC236}">
                <a16:creationId xmlns:a16="http://schemas.microsoft.com/office/drawing/2014/main" id="{3F1982AB-8C1E-50B2-9FB0-CDE520268A60}"/>
              </a:ext>
            </a:extLst>
          </p:cNvPr>
          <p:cNvSpPr txBox="1"/>
          <p:nvPr/>
        </p:nvSpPr>
        <p:spPr>
          <a:xfrm>
            <a:off x="6248083" y="1702841"/>
            <a:ext cx="3048635" cy="523220"/>
          </a:xfrm>
          <a:prstGeom prst="rect">
            <a:avLst/>
          </a:prstGeom>
          <a:noFill/>
        </p:spPr>
        <p:txBody>
          <a:bodyPr wrap="square" rtlCol="0">
            <a:spAutoFit/>
          </a:bodyPr>
          <a:lstStyle>
            <a:defPPr>
              <a:defRPr lang="zh-CN"/>
            </a:defPPr>
            <a:lvl1pPr algn="ctr">
              <a:defRPr sz="2800">
                <a:solidFill>
                  <a:schemeClr val="tx1">
                    <a:lumMod val="75000"/>
                    <a:lumOff val="25000"/>
                  </a:schemeClr>
                </a:solidFill>
              </a:defRPr>
            </a:lvl1pPr>
          </a:lstStyle>
          <a:p>
            <a:r>
              <a:rPr lang="zh-CN" altLang="en-US" dirty="0"/>
              <a:t>研究成果及运用</a:t>
            </a:r>
          </a:p>
        </p:txBody>
      </p:sp>
      <p:sp>
        <p:nvSpPr>
          <p:cNvPr id="20" name="文本框 19">
            <a:extLst>
              <a:ext uri="{FF2B5EF4-FFF2-40B4-BE49-F238E27FC236}">
                <a16:creationId xmlns:a16="http://schemas.microsoft.com/office/drawing/2014/main" id="{0342F6B1-F90D-629C-70C7-8FF3D68285E3}"/>
              </a:ext>
            </a:extLst>
          </p:cNvPr>
          <p:cNvSpPr txBox="1"/>
          <p:nvPr/>
        </p:nvSpPr>
        <p:spPr>
          <a:xfrm>
            <a:off x="8249075" y="3491950"/>
            <a:ext cx="3048635" cy="523220"/>
          </a:xfrm>
          <a:prstGeom prst="rect">
            <a:avLst/>
          </a:prstGeom>
          <a:noFill/>
        </p:spPr>
        <p:txBody>
          <a:bodyPr wrap="square" rtlCol="0">
            <a:spAutoFit/>
          </a:bodyPr>
          <a:lstStyle>
            <a:defPPr>
              <a:defRPr lang="zh-CN"/>
            </a:defPPr>
            <a:lvl1pPr algn="ctr">
              <a:defRPr sz="2800">
                <a:solidFill>
                  <a:schemeClr val="tx1">
                    <a:lumMod val="75000"/>
                    <a:lumOff val="25000"/>
                  </a:schemeClr>
                </a:solidFill>
              </a:defRPr>
            </a:lvl1pPr>
          </a:lstStyle>
          <a:p>
            <a:r>
              <a:rPr lang="zh-CN" altLang="en-US" dirty="0"/>
              <a:t>论文总结</a:t>
            </a:r>
          </a:p>
        </p:txBody>
      </p:sp>
      <p:sp>
        <p:nvSpPr>
          <p:cNvPr id="21" name="文本框 20">
            <a:extLst>
              <a:ext uri="{FF2B5EF4-FFF2-40B4-BE49-F238E27FC236}">
                <a16:creationId xmlns:a16="http://schemas.microsoft.com/office/drawing/2014/main" id="{A1534A00-053B-5502-C5E3-C33D4C604958}"/>
              </a:ext>
            </a:extLst>
          </p:cNvPr>
          <p:cNvSpPr txBox="1"/>
          <p:nvPr/>
        </p:nvSpPr>
        <p:spPr>
          <a:xfrm>
            <a:off x="774381" y="4051140"/>
            <a:ext cx="3048635" cy="276999"/>
          </a:xfrm>
          <a:prstGeom prst="rect">
            <a:avLst/>
          </a:prstGeom>
          <a:noFill/>
        </p:spPr>
        <p:txBody>
          <a:bodyPr wrap="square" rtlCol="0">
            <a:spAutoFit/>
          </a:bodyPr>
          <a:lstStyle/>
          <a:p>
            <a:pPr algn="ctr"/>
            <a:r>
              <a:rPr lang="en-US" altLang="zh-CN" sz="1200" dirty="0">
                <a:solidFill>
                  <a:schemeClr val="tx1">
                    <a:lumMod val="75000"/>
                    <a:lumOff val="25000"/>
                  </a:schemeClr>
                </a:solidFill>
              </a:rPr>
              <a:t>Background and significance of the topic</a:t>
            </a:r>
            <a:endParaRPr lang="zh-CN" altLang="en-US" sz="1200" dirty="0">
              <a:solidFill>
                <a:schemeClr val="tx1">
                  <a:lumMod val="75000"/>
                  <a:lumOff val="25000"/>
                </a:schemeClr>
              </a:solidFill>
            </a:endParaRPr>
          </a:p>
        </p:txBody>
      </p:sp>
      <p:sp>
        <p:nvSpPr>
          <p:cNvPr id="22" name="文本框 21">
            <a:extLst>
              <a:ext uri="{FF2B5EF4-FFF2-40B4-BE49-F238E27FC236}">
                <a16:creationId xmlns:a16="http://schemas.microsoft.com/office/drawing/2014/main" id="{D680E6B1-854C-C815-BD0D-315309446B59}"/>
              </a:ext>
            </a:extLst>
          </p:cNvPr>
          <p:cNvSpPr txBox="1"/>
          <p:nvPr/>
        </p:nvSpPr>
        <p:spPr>
          <a:xfrm>
            <a:off x="8249074" y="4051140"/>
            <a:ext cx="3048635" cy="276999"/>
          </a:xfrm>
          <a:prstGeom prst="rect">
            <a:avLst/>
          </a:prstGeom>
          <a:noFill/>
        </p:spPr>
        <p:txBody>
          <a:bodyPr wrap="square" rtlCol="0">
            <a:spAutoFit/>
          </a:bodyPr>
          <a:lstStyle>
            <a:defPPr>
              <a:defRPr lang="zh-CN"/>
            </a:defPPr>
            <a:lvl1pPr algn="ctr">
              <a:defRPr sz="1200">
                <a:solidFill>
                  <a:schemeClr val="tx1">
                    <a:lumMod val="75000"/>
                    <a:lumOff val="25000"/>
                  </a:schemeClr>
                </a:solidFill>
              </a:defRPr>
            </a:lvl1pPr>
          </a:lstStyle>
          <a:p>
            <a:r>
              <a:rPr lang="en-US" altLang="zh-CN" dirty="0"/>
              <a:t>Conclusion of the paper</a:t>
            </a:r>
            <a:endParaRPr lang="zh-CN" altLang="en-US" dirty="0"/>
          </a:p>
        </p:txBody>
      </p:sp>
      <p:sp>
        <p:nvSpPr>
          <p:cNvPr id="23" name="文本框 22">
            <a:extLst>
              <a:ext uri="{FF2B5EF4-FFF2-40B4-BE49-F238E27FC236}">
                <a16:creationId xmlns:a16="http://schemas.microsoft.com/office/drawing/2014/main" id="{33EE5508-9CB1-512B-F097-6B1B9FCD9F77}"/>
              </a:ext>
            </a:extLst>
          </p:cNvPr>
          <p:cNvSpPr txBox="1"/>
          <p:nvPr/>
        </p:nvSpPr>
        <p:spPr>
          <a:xfrm>
            <a:off x="2771457" y="2251889"/>
            <a:ext cx="3048635" cy="276999"/>
          </a:xfrm>
          <a:prstGeom prst="rect">
            <a:avLst/>
          </a:prstGeom>
          <a:noFill/>
        </p:spPr>
        <p:txBody>
          <a:bodyPr wrap="square" rtlCol="0">
            <a:spAutoFit/>
          </a:bodyPr>
          <a:lstStyle>
            <a:defPPr>
              <a:defRPr lang="zh-CN"/>
            </a:defPPr>
            <a:lvl1pPr algn="ctr">
              <a:defRPr sz="1200">
                <a:solidFill>
                  <a:schemeClr val="tx1">
                    <a:lumMod val="75000"/>
                    <a:lumOff val="25000"/>
                  </a:schemeClr>
                </a:solidFill>
              </a:defRPr>
            </a:lvl1pPr>
          </a:lstStyle>
          <a:p>
            <a:r>
              <a:rPr lang="en-US" altLang="zh-CN" dirty="0"/>
              <a:t>Research method and process</a:t>
            </a:r>
            <a:endParaRPr lang="zh-CN" altLang="en-US" dirty="0"/>
          </a:p>
        </p:txBody>
      </p:sp>
      <p:sp>
        <p:nvSpPr>
          <p:cNvPr id="24" name="文本框 23">
            <a:extLst>
              <a:ext uri="{FF2B5EF4-FFF2-40B4-BE49-F238E27FC236}">
                <a16:creationId xmlns:a16="http://schemas.microsoft.com/office/drawing/2014/main" id="{AAF2A8C6-0964-121C-9414-8AF35B42F3E4}"/>
              </a:ext>
            </a:extLst>
          </p:cNvPr>
          <p:cNvSpPr txBox="1"/>
          <p:nvPr/>
        </p:nvSpPr>
        <p:spPr>
          <a:xfrm>
            <a:off x="6248082" y="2251889"/>
            <a:ext cx="3048635" cy="276999"/>
          </a:xfrm>
          <a:prstGeom prst="rect">
            <a:avLst/>
          </a:prstGeom>
          <a:noFill/>
        </p:spPr>
        <p:txBody>
          <a:bodyPr wrap="square" rtlCol="0">
            <a:spAutoFit/>
          </a:bodyPr>
          <a:lstStyle>
            <a:defPPr>
              <a:defRPr lang="zh-CN"/>
            </a:defPPr>
            <a:lvl1pPr algn="ctr">
              <a:defRPr sz="1200">
                <a:solidFill>
                  <a:schemeClr val="tx1">
                    <a:lumMod val="75000"/>
                    <a:lumOff val="25000"/>
                  </a:schemeClr>
                </a:solidFill>
              </a:defRPr>
            </a:lvl1pPr>
          </a:lstStyle>
          <a:p>
            <a:r>
              <a:rPr lang="en-US" altLang="zh-CN" dirty="0"/>
              <a:t>Research results and Application</a:t>
            </a:r>
            <a:endParaRPr lang="zh-CN" altLang="en-US" dirty="0"/>
          </a:p>
        </p:txBody>
      </p:sp>
    </p:spTree>
    <p:extLst>
      <p:ext uri="{BB962C8B-B14F-4D97-AF65-F5344CB8AC3E}">
        <p14:creationId xmlns:p14="http://schemas.microsoft.com/office/powerpoint/2010/main" val="41238958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7A96F0B-6373-7A12-9D23-47BA1FA638FA}"/>
              </a:ext>
            </a:extLst>
          </p:cNvPr>
          <p:cNvSpPr txBox="1"/>
          <p:nvPr/>
        </p:nvSpPr>
        <p:spPr>
          <a:xfrm>
            <a:off x="628072" y="3614136"/>
            <a:ext cx="10102680" cy="914400"/>
          </a:xfrm>
          <a:prstGeom prst="rect">
            <a:avLst/>
          </a:prstGeom>
          <a:noFill/>
        </p:spPr>
        <p:txBody>
          <a:bodyPr wrap="none" rtlCol="0" anchor="ctr" anchorCtr="0">
            <a:noAutofit/>
          </a:bodyPr>
          <a:lstStyle/>
          <a:p>
            <a:pPr algn="l"/>
            <a:r>
              <a:rPr lang="zh-CN" altLang="en-US" sz="2000" dirty="0">
                <a:latin typeface="+mj-ea"/>
                <a:ea typeface="+mj-ea"/>
              </a:rPr>
              <a:t>开题报告链接：</a:t>
            </a:r>
            <a:r>
              <a:rPr lang="en-US" altLang="zh-CN" sz="2000" dirty="0">
                <a:hlinkClick r:id="rId2"/>
              </a:rPr>
              <a:t>-</a:t>
            </a:r>
            <a:r>
              <a:rPr lang="en-US" altLang="zh-CN" sz="2000" dirty="0" err="1">
                <a:hlinkClick r:id="rId2"/>
              </a:rPr>
              <a:t>jammdb</a:t>
            </a:r>
            <a:r>
              <a:rPr lang="en-US" altLang="zh-CN" sz="2000" dirty="0">
                <a:hlinkClick r:id="rId2"/>
              </a:rPr>
              <a:t>-/</a:t>
            </a:r>
            <a:r>
              <a:rPr lang="zh-CN" altLang="en-US" sz="2000" dirty="0">
                <a:hlinkClick r:id="rId2"/>
              </a:rPr>
              <a:t>开题报告</a:t>
            </a:r>
            <a:r>
              <a:rPr lang="en-US" altLang="zh-CN" sz="2000" dirty="0">
                <a:hlinkClick r:id="rId2"/>
              </a:rPr>
              <a:t>/</a:t>
            </a:r>
            <a:r>
              <a:rPr lang="zh-CN" altLang="en-US" sz="2000" dirty="0">
                <a:hlinkClick r:id="rId2"/>
              </a:rPr>
              <a:t>开题报告</a:t>
            </a:r>
            <a:r>
              <a:rPr lang="en-US" altLang="zh-CN" sz="2000" dirty="0">
                <a:hlinkClick r:id="rId2"/>
              </a:rPr>
              <a:t>.md at main · </a:t>
            </a:r>
            <a:r>
              <a:rPr lang="en-US" altLang="zh-CN" sz="2000" dirty="0" err="1">
                <a:hlinkClick r:id="rId2"/>
              </a:rPr>
              <a:t>nusakom</a:t>
            </a:r>
            <a:r>
              <a:rPr lang="en-US" altLang="zh-CN" sz="2000" dirty="0">
                <a:hlinkClick r:id="rId2"/>
              </a:rPr>
              <a:t>/-</a:t>
            </a:r>
            <a:r>
              <a:rPr lang="en-US" altLang="zh-CN" sz="2000" dirty="0" err="1">
                <a:hlinkClick r:id="rId2"/>
              </a:rPr>
              <a:t>jammdb</a:t>
            </a:r>
            <a:r>
              <a:rPr lang="en-US" altLang="zh-CN" sz="2000" dirty="0">
                <a:hlinkClick r:id="rId2"/>
              </a:rPr>
              <a:t>- (github.com)</a:t>
            </a:r>
            <a:endParaRPr lang="en-US" altLang="zh-CN" sz="2000" dirty="0"/>
          </a:p>
          <a:p>
            <a:pPr algn="l"/>
            <a:endParaRPr lang="en-US" altLang="zh-CN" sz="2000" dirty="0"/>
          </a:p>
          <a:p>
            <a:r>
              <a:rPr lang="zh-CN" altLang="en-US" sz="2000" i="0" dirty="0">
                <a:solidFill>
                  <a:srgbClr val="1F2328"/>
                </a:solidFill>
                <a:effectLst/>
                <a:latin typeface="-apple-system"/>
              </a:rPr>
              <a:t>使用</a:t>
            </a:r>
            <a:r>
              <a:rPr lang="en-US" altLang="zh-CN" sz="2000" i="0" dirty="0" err="1">
                <a:solidFill>
                  <a:srgbClr val="1F2328"/>
                </a:solidFill>
                <a:effectLst/>
                <a:latin typeface="-apple-system"/>
              </a:rPr>
              <a:t>green_thread</a:t>
            </a:r>
            <a:r>
              <a:rPr lang="zh-CN" altLang="en-US" sz="2000" i="0" dirty="0">
                <a:solidFill>
                  <a:srgbClr val="1F2328"/>
                </a:solidFill>
                <a:effectLst/>
                <a:latin typeface="-apple-system"/>
              </a:rPr>
              <a:t>与</a:t>
            </a:r>
            <a:r>
              <a:rPr lang="en-US" altLang="zh-CN" sz="2000" i="0" dirty="0">
                <a:solidFill>
                  <a:srgbClr val="1F2328"/>
                </a:solidFill>
                <a:effectLst/>
                <a:latin typeface="-apple-system"/>
              </a:rPr>
              <a:t>future</a:t>
            </a:r>
            <a:r>
              <a:rPr lang="zh-CN" altLang="en-US" sz="2000" i="0" dirty="0">
                <a:solidFill>
                  <a:srgbClr val="1F2328"/>
                </a:solidFill>
                <a:effectLst/>
                <a:latin typeface="-apple-system"/>
              </a:rPr>
              <a:t>的方法对</a:t>
            </a:r>
            <a:r>
              <a:rPr lang="en-US" altLang="zh-CN" sz="2000" i="0" dirty="0" err="1">
                <a:solidFill>
                  <a:srgbClr val="1F2328"/>
                </a:solidFill>
                <a:effectLst/>
                <a:latin typeface="-apple-system"/>
              </a:rPr>
              <a:t>jammdb</a:t>
            </a:r>
            <a:r>
              <a:rPr lang="zh-CN" altLang="en-US" sz="2000" i="0" dirty="0">
                <a:solidFill>
                  <a:srgbClr val="1F2328"/>
                </a:solidFill>
                <a:effectLst/>
                <a:latin typeface="-apple-system"/>
              </a:rPr>
              <a:t>数据库性能基准测试：</a:t>
            </a:r>
            <a:endParaRPr lang="en-US" altLang="zh-CN" sz="2000" i="0" dirty="0">
              <a:solidFill>
                <a:srgbClr val="1F2328"/>
              </a:solidFill>
              <a:effectLst/>
              <a:latin typeface="-apple-system"/>
            </a:endParaRPr>
          </a:p>
          <a:p>
            <a:r>
              <a:rPr lang="en-US" altLang="zh-CN" sz="2000" dirty="0">
                <a:hlinkClick r:id="rId3"/>
              </a:rPr>
              <a:t>-</a:t>
            </a:r>
            <a:r>
              <a:rPr lang="en-US" altLang="zh-CN" sz="2000" dirty="0" err="1">
                <a:hlinkClick r:id="rId3"/>
              </a:rPr>
              <a:t>jammdb</a:t>
            </a:r>
            <a:r>
              <a:rPr lang="en-US" altLang="zh-CN" sz="2000" dirty="0">
                <a:hlinkClick r:id="rId3"/>
              </a:rPr>
              <a:t>-/</a:t>
            </a:r>
            <a:r>
              <a:rPr lang="zh-CN" altLang="en-US" sz="2000" dirty="0">
                <a:hlinkClick r:id="rId3"/>
              </a:rPr>
              <a:t>比较并发模型</a:t>
            </a:r>
            <a:r>
              <a:rPr lang="en-US" altLang="zh-CN" sz="2000" dirty="0" err="1">
                <a:hlinkClick r:id="rId3"/>
              </a:rPr>
              <a:t>green_thread</a:t>
            </a:r>
            <a:r>
              <a:rPr lang="en-US" altLang="zh-CN" sz="2000" dirty="0">
                <a:hlinkClick r:id="rId3"/>
              </a:rPr>
              <a:t> </a:t>
            </a:r>
            <a:r>
              <a:rPr lang="zh-CN" altLang="en-US" sz="2000" dirty="0">
                <a:hlinkClick r:id="rId3"/>
              </a:rPr>
              <a:t>与</a:t>
            </a:r>
            <a:r>
              <a:rPr lang="en-US" altLang="zh-CN" sz="2000" dirty="0">
                <a:hlinkClick r:id="rId3"/>
              </a:rPr>
              <a:t>future</a:t>
            </a:r>
            <a:r>
              <a:rPr lang="zh-CN" altLang="en-US" sz="2000" dirty="0">
                <a:hlinkClick r:id="rId3"/>
              </a:rPr>
              <a:t>性能基准测试</a:t>
            </a:r>
            <a:r>
              <a:rPr lang="en-US" altLang="zh-CN" sz="2000" dirty="0">
                <a:hlinkClick r:id="rId3"/>
              </a:rPr>
              <a:t>/</a:t>
            </a:r>
            <a:r>
              <a:rPr lang="zh-CN" altLang="en-US" sz="2000" dirty="0">
                <a:hlinkClick r:id="rId3"/>
              </a:rPr>
              <a:t>比较并发模型：</a:t>
            </a:r>
            <a:endParaRPr lang="en-US" altLang="zh-CN" sz="2000" dirty="0">
              <a:hlinkClick r:id="rId3"/>
            </a:endParaRPr>
          </a:p>
          <a:p>
            <a:r>
              <a:rPr lang="en-US" altLang="zh-CN" sz="2000" dirty="0">
                <a:hlinkClick r:id="rId3"/>
              </a:rPr>
              <a:t>Rayon </a:t>
            </a:r>
            <a:r>
              <a:rPr lang="zh-CN" altLang="en-US" sz="2000" dirty="0">
                <a:hlinkClick r:id="rId3"/>
              </a:rPr>
              <a:t>的 </a:t>
            </a:r>
            <a:r>
              <a:rPr lang="en-US" altLang="zh-CN" sz="2000" dirty="0" err="1">
                <a:hlinkClick r:id="rId3"/>
              </a:rPr>
              <a:t>green_thread_example</a:t>
            </a:r>
            <a:r>
              <a:rPr lang="en-US" altLang="zh-CN" sz="2000" dirty="0">
                <a:hlinkClick r:id="rId3"/>
              </a:rPr>
              <a:t> </a:t>
            </a:r>
            <a:r>
              <a:rPr lang="zh-CN" altLang="en-US" sz="2000" dirty="0">
                <a:hlinkClick r:id="rId3"/>
              </a:rPr>
              <a:t>与 </a:t>
            </a:r>
            <a:r>
              <a:rPr lang="en-US" altLang="zh-CN" sz="2000" dirty="0">
                <a:hlinkClick r:id="rId3"/>
              </a:rPr>
              <a:t>Tokio </a:t>
            </a:r>
            <a:r>
              <a:rPr lang="zh-CN" altLang="en-US" sz="2000" dirty="0">
                <a:hlinkClick r:id="rId3"/>
              </a:rPr>
              <a:t>的 </a:t>
            </a:r>
            <a:r>
              <a:rPr lang="en-US" altLang="zh-CN" sz="2000" dirty="0" err="1">
                <a:hlinkClick r:id="rId3"/>
              </a:rPr>
              <a:t>future_example</a:t>
            </a:r>
            <a:r>
              <a:rPr lang="en-US" altLang="zh-CN" sz="2000" dirty="0">
                <a:hlinkClick r:id="rId3"/>
              </a:rPr>
              <a:t> </a:t>
            </a:r>
            <a:r>
              <a:rPr lang="zh-CN" altLang="en-US" sz="2000" dirty="0">
                <a:hlinkClick r:id="rId3"/>
              </a:rPr>
              <a:t>性能基准测试</a:t>
            </a:r>
            <a:r>
              <a:rPr lang="en-US" altLang="zh-CN" sz="2000" dirty="0">
                <a:hlinkClick r:id="rId3"/>
              </a:rPr>
              <a:t>.md</a:t>
            </a:r>
          </a:p>
          <a:p>
            <a:r>
              <a:rPr lang="en-US" altLang="zh-CN" sz="2000" dirty="0">
                <a:hlinkClick r:id="rId3"/>
              </a:rPr>
              <a:t> at main · </a:t>
            </a:r>
            <a:r>
              <a:rPr lang="en-US" altLang="zh-CN" sz="2000" dirty="0" err="1">
                <a:hlinkClick r:id="rId3"/>
              </a:rPr>
              <a:t>nusakom</a:t>
            </a:r>
            <a:r>
              <a:rPr lang="en-US" altLang="zh-CN" sz="2000" dirty="0">
                <a:hlinkClick r:id="rId3"/>
              </a:rPr>
              <a:t>/-</a:t>
            </a:r>
            <a:r>
              <a:rPr lang="en-US" altLang="zh-CN" sz="2000" dirty="0" err="1">
                <a:hlinkClick r:id="rId3"/>
              </a:rPr>
              <a:t>jammdb</a:t>
            </a:r>
            <a:r>
              <a:rPr lang="en-US" altLang="zh-CN" sz="2000" dirty="0">
                <a:hlinkClick r:id="rId3"/>
              </a:rPr>
              <a:t>- (github.com)</a:t>
            </a:r>
            <a:endParaRPr lang="en-US" altLang="zh-CN" sz="2000" dirty="0"/>
          </a:p>
          <a:p>
            <a:endParaRPr lang="en-US" altLang="zh-CN" sz="2000" dirty="0"/>
          </a:p>
          <a:p>
            <a:r>
              <a:rPr lang="en-US" altLang="zh-CN" sz="2000" i="0" dirty="0" err="1">
                <a:solidFill>
                  <a:srgbClr val="1F2328"/>
                </a:solidFill>
                <a:effectLst/>
                <a:latin typeface="-apple-system"/>
              </a:rPr>
              <a:t>jammdb</a:t>
            </a:r>
            <a:r>
              <a:rPr lang="zh-CN" altLang="en-US" sz="2000" i="0" dirty="0">
                <a:solidFill>
                  <a:srgbClr val="1F2328"/>
                </a:solidFill>
                <a:effectLst/>
                <a:latin typeface="-apple-system"/>
              </a:rPr>
              <a:t>与</a:t>
            </a:r>
            <a:r>
              <a:rPr lang="en-US" altLang="zh-CN" sz="2000" i="0" dirty="0">
                <a:solidFill>
                  <a:srgbClr val="1F2328"/>
                </a:solidFill>
                <a:effectLst/>
                <a:latin typeface="-apple-system"/>
              </a:rPr>
              <a:t>sled</a:t>
            </a:r>
            <a:r>
              <a:rPr lang="zh-CN" altLang="en-US" sz="2000" i="0" dirty="0">
                <a:solidFill>
                  <a:srgbClr val="1F2328"/>
                </a:solidFill>
                <a:effectLst/>
                <a:latin typeface="-apple-system"/>
              </a:rPr>
              <a:t>性能对比：</a:t>
            </a:r>
            <a:r>
              <a:rPr lang="en-US" altLang="zh-CN" sz="2000" dirty="0">
                <a:hlinkClick r:id="rId4"/>
              </a:rPr>
              <a:t>-</a:t>
            </a:r>
            <a:r>
              <a:rPr lang="en-US" altLang="zh-CN" sz="2000" dirty="0" err="1">
                <a:hlinkClick r:id="rId4"/>
              </a:rPr>
              <a:t>jammdb</a:t>
            </a:r>
            <a:r>
              <a:rPr lang="en-US" altLang="zh-CN" sz="2000" dirty="0">
                <a:hlinkClick r:id="rId4"/>
              </a:rPr>
              <a:t>-/sled</a:t>
            </a:r>
            <a:r>
              <a:rPr lang="zh-CN" altLang="en-US" sz="2000" dirty="0">
                <a:hlinkClick r:id="rId4"/>
              </a:rPr>
              <a:t>与</a:t>
            </a:r>
            <a:r>
              <a:rPr lang="en-US" altLang="zh-CN" sz="2000" dirty="0" err="1">
                <a:hlinkClick r:id="rId4"/>
              </a:rPr>
              <a:t>jammdb</a:t>
            </a:r>
            <a:r>
              <a:rPr lang="zh-CN" altLang="en-US" sz="2000" dirty="0">
                <a:hlinkClick r:id="rId4"/>
              </a:rPr>
              <a:t>性能对比</a:t>
            </a:r>
            <a:r>
              <a:rPr lang="en-US" altLang="zh-CN" sz="2000" dirty="0">
                <a:hlinkClick r:id="rId4"/>
              </a:rPr>
              <a:t>/README.md at main · </a:t>
            </a:r>
          </a:p>
          <a:p>
            <a:r>
              <a:rPr lang="en-US" altLang="zh-CN" sz="2000" dirty="0" err="1">
                <a:hlinkClick r:id="rId4"/>
              </a:rPr>
              <a:t>nusakom</a:t>
            </a:r>
            <a:r>
              <a:rPr lang="en-US" altLang="zh-CN" sz="2000" dirty="0">
                <a:hlinkClick r:id="rId4"/>
              </a:rPr>
              <a:t>/-</a:t>
            </a:r>
            <a:r>
              <a:rPr lang="en-US" altLang="zh-CN" sz="2000" dirty="0" err="1">
                <a:hlinkClick r:id="rId4"/>
              </a:rPr>
              <a:t>jammdb</a:t>
            </a:r>
            <a:r>
              <a:rPr lang="en-US" altLang="zh-CN" sz="2000" dirty="0">
                <a:hlinkClick r:id="rId4"/>
              </a:rPr>
              <a:t>- (github.com)</a:t>
            </a:r>
            <a:endParaRPr lang="en-US" altLang="zh-CN" sz="2000" dirty="0"/>
          </a:p>
          <a:p>
            <a:endParaRPr lang="en-US" altLang="zh-CN" sz="2000" dirty="0"/>
          </a:p>
          <a:p>
            <a:r>
              <a:rPr lang="zh-CN" altLang="en-US" sz="2000" i="0" dirty="0">
                <a:solidFill>
                  <a:srgbClr val="1F2328"/>
                </a:solidFill>
                <a:effectLst/>
                <a:latin typeface="-apple-system"/>
              </a:rPr>
              <a:t>持久化 </a:t>
            </a:r>
            <a:r>
              <a:rPr lang="en-US" altLang="zh-CN" sz="2000" i="0" dirty="0">
                <a:solidFill>
                  <a:srgbClr val="1F2328"/>
                </a:solidFill>
                <a:effectLst/>
                <a:latin typeface="-apple-system"/>
              </a:rPr>
              <a:t>vs </a:t>
            </a:r>
            <a:r>
              <a:rPr lang="zh-CN" altLang="en-US" sz="2000" i="0" dirty="0">
                <a:solidFill>
                  <a:srgbClr val="1F2328"/>
                </a:solidFill>
                <a:effectLst/>
                <a:latin typeface="-apple-system"/>
              </a:rPr>
              <a:t>内存：</a:t>
            </a:r>
            <a:r>
              <a:rPr lang="en-US" altLang="zh-CN" sz="2000" i="0" dirty="0">
                <a:solidFill>
                  <a:srgbClr val="1F2328"/>
                </a:solidFill>
                <a:effectLst/>
                <a:latin typeface="-apple-system"/>
              </a:rPr>
              <a:t>Sled </a:t>
            </a:r>
            <a:r>
              <a:rPr lang="zh-CN" altLang="en-US" sz="2000" i="0" dirty="0">
                <a:solidFill>
                  <a:srgbClr val="1F2328"/>
                </a:solidFill>
                <a:effectLst/>
                <a:latin typeface="-apple-system"/>
              </a:rPr>
              <a:t>与 </a:t>
            </a:r>
            <a:r>
              <a:rPr lang="en-US" altLang="zh-CN" sz="2000" i="0" dirty="0" err="1">
                <a:solidFill>
                  <a:srgbClr val="1F2328"/>
                </a:solidFill>
                <a:effectLst/>
                <a:latin typeface="-apple-system"/>
              </a:rPr>
              <a:t>JammDB</a:t>
            </a:r>
            <a:r>
              <a:rPr lang="en-US" altLang="zh-CN" sz="2000" i="0" dirty="0">
                <a:solidFill>
                  <a:srgbClr val="1F2328"/>
                </a:solidFill>
                <a:effectLst/>
                <a:latin typeface="-apple-system"/>
              </a:rPr>
              <a:t> </a:t>
            </a:r>
            <a:r>
              <a:rPr lang="zh-CN" altLang="en-US" sz="2000" i="0" dirty="0">
                <a:solidFill>
                  <a:srgbClr val="1F2328"/>
                </a:solidFill>
                <a:effectLst/>
                <a:latin typeface="-apple-system"/>
              </a:rPr>
              <a:t>的性能比较：</a:t>
            </a:r>
            <a:r>
              <a:rPr lang="en-US" altLang="zh-CN" sz="2000" dirty="0">
                <a:hlinkClick r:id="rId5"/>
              </a:rPr>
              <a:t>-</a:t>
            </a:r>
            <a:r>
              <a:rPr lang="en-US" altLang="zh-CN" sz="2000" dirty="0" err="1">
                <a:hlinkClick r:id="rId5"/>
              </a:rPr>
              <a:t>jammdb</a:t>
            </a:r>
            <a:r>
              <a:rPr lang="en-US" altLang="zh-CN" sz="2000" dirty="0">
                <a:hlinkClick r:id="rId5"/>
              </a:rPr>
              <a:t>-/sled</a:t>
            </a:r>
            <a:r>
              <a:rPr lang="zh-CN" altLang="en-US" sz="2000" dirty="0">
                <a:hlinkClick r:id="rId5"/>
              </a:rPr>
              <a:t>与</a:t>
            </a:r>
            <a:r>
              <a:rPr lang="en-US" altLang="zh-CN" sz="2000" dirty="0" err="1">
                <a:hlinkClick r:id="rId5"/>
              </a:rPr>
              <a:t>jammdb</a:t>
            </a:r>
            <a:r>
              <a:rPr lang="zh-CN" altLang="en-US" sz="2000" dirty="0">
                <a:hlinkClick r:id="rId5"/>
              </a:rPr>
              <a:t>性能对比</a:t>
            </a:r>
            <a:r>
              <a:rPr lang="en-US" altLang="zh-CN" sz="2000" dirty="0">
                <a:hlinkClick r:id="rId5"/>
              </a:rPr>
              <a:t>/</a:t>
            </a:r>
            <a:r>
              <a:rPr lang="zh-CN" altLang="en-US" sz="2000" dirty="0">
                <a:hlinkClick r:id="rId5"/>
              </a:rPr>
              <a:t>持久化 </a:t>
            </a:r>
            <a:r>
              <a:rPr lang="en-US" altLang="zh-CN" sz="2000" dirty="0">
                <a:hlinkClick r:id="rId5"/>
              </a:rPr>
              <a:t>vs </a:t>
            </a:r>
            <a:r>
              <a:rPr lang="zh-CN" altLang="en-US" sz="2000" dirty="0">
                <a:hlinkClick r:id="rId5"/>
              </a:rPr>
              <a:t>内存：</a:t>
            </a:r>
            <a:endParaRPr lang="en-US" altLang="zh-CN" sz="2000" dirty="0">
              <a:hlinkClick r:id="rId5"/>
            </a:endParaRPr>
          </a:p>
          <a:p>
            <a:r>
              <a:rPr lang="en-US" altLang="zh-CN" sz="2000" dirty="0">
                <a:hlinkClick r:id="rId5"/>
              </a:rPr>
              <a:t>Sled </a:t>
            </a:r>
            <a:r>
              <a:rPr lang="zh-CN" altLang="en-US" sz="2000" dirty="0">
                <a:hlinkClick r:id="rId5"/>
              </a:rPr>
              <a:t>与 </a:t>
            </a:r>
            <a:r>
              <a:rPr lang="en-US" altLang="zh-CN" sz="2000" dirty="0" err="1">
                <a:hlinkClick r:id="rId5"/>
              </a:rPr>
              <a:t>JammDB</a:t>
            </a:r>
            <a:r>
              <a:rPr lang="en-US" altLang="zh-CN" sz="2000" dirty="0">
                <a:hlinkClick r:id="rId5"/>
              </a:rPr>
              <a:t> </a:t>
            </a:r>
            <a:r>
              <a:rPr lang="zh-CN" altLang="en-US" sz="2000" dirty="0">
                <a:hlinkClick r:id="rId5"/>
              </a:rPr>
              <a:t>的性能比较</a:t>
            </a:r>
            <a:r>
              <a:rPr lang="en-US" altLang="zh-CN" sz="2000" dirty="0">
                <a:hlinkClick r:id="rId5"/>
              </a:rPr>
              <a:t>.md at main · </a:t>
            </a:r>
            <a:r>
              <a:rPr lang="en-US" altLang="zh-CN" sz="2000" dirty="0" err="1">
                <a:hlinkClick r:id="rId5"/>
              </a:rPr>
              <a:t>nusakom</a:t>
            </a:r>
            <a:r>
              <a:rPr lang="en-US" altLang="zh-CN" sz="2000" dirty="0">
                <a:hlinkClick r:id="rId5"/>
              </a:rPr>
              <a:t>/-</a:t>
            </a:r>
            <a:r>
              <a:rPr lang="en-US" altLang="zh-CN" sz="2000" dirty="0" err="1">
                <a:hlinkClick r:id="rId5"/>
              </a:rPr>
              <a:t>jammdb</a:t>
            </a:r>
            <a:r>
              <a:rPr lang="en-US" altLang="zh-CN" sz="2000" dirty="0">
                <a:hlinkClick r:id="rId5"/>
              </a:rPr>
              <a:t>- (github.com)</a:t>
            </a:r>
            <a:endParaRPr lang="zh-CN" altLang="en-US" sz="2000" i="0" dirty="0">
              <a:solidFill>
                <a:srgbClr val="1F2328"/>
              </a:solidFill>
              <a:effectLst/>
              <a:latin typeface="-apple-system"/>
            </a:endParaRPr>
          </a:p>
          <a:p>
            <a:endParaRPr lang="zh-CN" altLang="en-US" i="0" dirty="0">
              <a:solidFill>
                <a:srgbClr val="1F2328"/>
              </a:solidFill>
              <a:effectLst/>
              <a:latin typeface="-apple-system"/>
            </a:endParaRPr>
          </a:p>
          <a:p>
            <a:endParaRPr lang="zh-CN" altLang="en-US" b="1" i="0" dirty="0">
              <a:solidFill>
                <a:srgbClr val="1F2328"/>
              </a:solidFill>
              <a:effectLst/>
              <a:latin typeface="-apple-system"/>
            </a:endParaRPr>
          </a:p>
          <a:p>
            <a:pPr algn="l"/>
            <a:endParaRPr lang="zh-CN" altLang="en-US" dirty="0">
              <a:latin typeface="+mj-ea"/>
              <a:ea typeface="+mj-ea"/>
            </a:endParaRPr>
          </a:p>
        </p:txBody>
      </p:sp>
    </p:spTree>
    <p:extLst>
      <p:ext uri="{BB962C8B-B14F-4D97-AF65-F5344CB8AC3E}">
        <p14:creationId xmlns:p14="http://schemas.microsoft.com/office/powerpoint/2010/main" val="37308797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14F9902A-357B-E50C-D693-807AAC7582A9}"/>
              </a:ext>
            </a:extLst>
          </p:cNvPr>
          <p:cNvSpPr txBox="1"/>
          <p:nvPr/>
        </p:nvSpPr>
        <p:spPr>
          <a:xfrm>
            <a:off x="695323" y="2039354"/>
            <a:ext cx="5400675" cy="1846659"/>
          </a:xfrm>
          <a:prstGeom prst="rect">
            <a:avLst/>
          </a:prstGeom>
          <a:noFill/>
        </p:spPr>
        <p:txBody>
          <a:bodyPr wrap="square" lIns="0" tIns="0" rIns="0" bIns="0" rtlCol="0">
            <a:spAutoFit/>
          </a:bodyPr>
          <a:lstStyle/>
          <a:p>
            <a:r>
              <a:rPr lang="zh-CN" altLang="en-US" sz="6000" b="1" dirty="0">
                <a:solidFill>
                  <a:schemeClr val="accent1">
                    <a:lumMod val="75000"/>
                  </a:schemeClr>
                </a:solidFill>
                <a:latin typeface="+mj-ea"/>
                <a:ea typeface="+mj-ea"/>
              </a:rPr>
              <a:t>感谢</a:t>
            </a:r>
            <a:endParaRPr lang="en-US" altLang="zh-CN" sz="6000" b="1" dirty="0">
              <a:solidFill>
                <a:schemeClr val="accent1">
                  <a:lumMod val="75000"/>
                </a:schemeClr>
              </a:solidFill>
              <a:latin typeface="+mj-ea"/>
              <a:ea typeface="+mj-ea"/>
            </a:endParaRPr>
          </a:p>
          <a:p>
            <a:r>
              <a:rPr lang="zh-CN" altLang="en-US" sz="6000" b="1" dirty="0">
                <a:solidFill>
                  <a:schemeClr val="tx1">
                    <a:lumMod val="75000"/>
                    <a:lumOff val="25000"/>
                  </a:schemeClr>
                </a:solidFill>
                <a:latin typeface="+mj-ea"/>
                <a:ea typeface="+mj-ea"/>
              </a:rPr>
              <a:t>各位老师的指导</a:t>
            </a:r>
            <a:endParaRPr lang="en-US" altLang="zh-CN" sz="6000" b="1" dirty="0">
              <a:solidFill>
                <a:schemeClr val="tx1">
                  <a:lumMod val="75000"/>
                  <a:lumOff val="25000"/>
                </a:schemeClr>
              </a:solidFill>
              <a:latin typeface="+mj-ea"/>
              <a:ea typeface="+mj-ea"/>
            </a:endParaRPr>
          </a:p>
        </p:txBody>
      </p:sp>
      <p:sp>
        <p:nvSpPr>
          <p:cNvPr id="3" name="文本框 2">
            <a:extLst>
              <a:ext uri="{FF2B5EF4-FFF2-40B4-BE49-F238E27FC236}">
                <a16:creationId xmlns:a16="http://schemas.microsoft.com/office/drawing/2014/main" id="{E146CDE1-E7AF-9818-54C4-096FD7765D9B}"/>
              </a:ext>
            </a:extLst>
          </p:cNvPr>
          <p:cNvSpPr txBox="1"/>
          <p:nvPr/>
        </p:nvSpPr>
        <p:spPr>
          <a:xfrm>
            <a:off x="695323" y="4015026"/>
            <a:ext cx="5400675" cy="369332"/>
          </a:xfrm>
          <a:prstGeom prst="rect">
            <a:avLst/>
          </a:prstGeom>
          <a:noFill/>
        </p:spPr>
        <p:txBody>
          <a:bodyPr wrap="square" lIns="0" tIns="0" rIns="0" bIns="0" rtlCol="0">
            <a:spAutoFit/>
          </a:bodyPr>
          <a:lstStyle>
            <a:defPPr>
              <a:defRPr lang="zh-CN"/>
            </a:defPPr>
          </a:lstStyle>
          <a:p>
            <a:r>
              <a:rPr lang="en-US" altLang="zh-CN" sz="2400" dirty="0">
                <a:solidFill>
                  <a:schemeClr val="tx1">
                    <a:lumMod val="65000"/>
                    <a:lumOff val="35000"/>
                  </a:schemeClr>
                </a:solidFill>
              </a:rPr>
              <a:t>THANK YOU FOR YOUR GUIDANCE</a:t>
            </a:r>
          </a:p>
        </p:txBody>
      </p:sp>
    </p:spTree>
    <p:extLst>
      <p:ext uri="{BB962C8B-B14F-4D97-AF65-F5344CB8AC3E}">
        <p14:creationId xmlns:p14="http://schemas.microsoft.com/office/powerpoint/2010/main" val="50696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a:extLst>
              <a:ext uri="{FF2B5EF4-FFF2-40B4-BE49-F238E27FC236}">
                <a16:creationId xmlns:a16="http://schemas.microsoft.com/office/drawing/2014/main" id="{8C8A4372-24F6-5595-BAFB-E42F3848BB78}"/>
              </a:ext>
            </a:extLst>
          </p:cNvPr>
          <p:cNvSpPr txBox="1">
            <a:spLocks/>
          </p:cNvSpPr>
          <p:nvPr/>
        </p:nvSpPr>
        <p:spPr>
          <a:xfrm>
            <a:off x="4295775" y="1574675"/>
            <a:ext cx="3600450" cy="1842750"/>
          </a:xfrm>
          <a:prstGeom prst="rect">
            <a:avLst/>
          </a:prstGeom>
        </p:spPr>
        <p:txBody>
          <a:bodyPr>
            <a:spAutoFit/>
          </a:bodyPr>
          <a:lstStyle>
            <a:lvl1pPr marL="0" indent="0" algn="ctr" defTabSz="914400" rtl="0" eaLnBrk="1" latinLnBrk="0" hangingPunct="1">
              <a:lnSpc>
                <a:spcPct val="90000"/>
              </a:lnSpc>
              <a:spcBef>
                <a:spcPts val="1000"/>
              </a:spcBef>
              <a:buFont typeface="Arial" panose="020B0604020202020204" pitchFamily="34" charset="0"/>
              <a:buNone/>
              <a:defRPr sz="16600" b="1" kern="1200">
                <a:gradFill flip="none" rotWithShape="1">
                  <a:gsLst>
                    <a:gs pos="0">
                      <a:schemeClr val="accent1"/>
                    </a:gs>
                    <a:gs pos="100000">
                      <a:schemeClr val="accent1">
                        <a:alpha val="0"/>
                      </a:schemeClr>
                    </a:gs>
                  </a:gsLst>
                  <a:lin ang="54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gradFill flip="none" rotWithShape="1">
                  <a:gsLst>
                    <a:gs pos="0">
                      <a:schemeClr val="accent1"/>
                    </a:gs>
                    <a:gs pos="80000">
                      <a:schemeClr val="accent1">
                        <a:alpha val="0"/>
                      </a:schemeClr>
                    </a:gs>
                  </a:gsLst>
                  <a:lin ang="5400000" scaled="1"/>
                  <a:tileRect/>
                </a:gradFill>
              </a:rPr>
              <a:t>01</a:t>
            </a:r>
            <a:endParaRPr lang="zh-CN" altLang="en-US" dirty="0">
              <a:gradFill flip="none" rotWithShape="1">
                <a:gsLst>
                  <a:gs pos="0">
                    <a:schemeClr val="accent1"/>
                  </a:gs>
                  <a:gs pos="80000">
                    <a:schemeClr val="accent1">
                      <a:alpha val="0"/>
                    </a:schemeClr>
                  </a:gs>
                </a:gsLst>
                <a:lin ang="5400000" scaled="1"/>
                <a:tileRect/>
              </a:gradFill>
            </a:endParaRPr>
          </a:p>
        </p:txBody>
      </p:sp>
      <p:sp>
        <p:nvSpPr>
          <p:cNvPr id="13" name="文本框 12">
            <a:extLst>
              <a:ext uri="{FF2B5EF4-FFF2-40B4-BE49-F238E27FC236}">
                <a16:creationId xmlns:a16="http://schemas.microsoft.com/office/drawing/2014/main" id="{766D7A96-1BF9-B0A0-CD92-5FA3BDC038E3}"/>
              </a:ext>
            </a:extLst>
          </p:cNvPr>
          <p:cNvSpPr txBox="1"/>
          <p:nvPr/>
        </p:nvSpPr>
        <p:spPr>
          <a:xfrm>
            <a:off x="3857942" y="2950970"/>
            <a:ext cx="4476117" cy="584775"/>
          </a:xfrm>
          <a:prstGeom prst="rect">
            <a:avLst/>
          </a:prstGeom>
          <a:noFill/>
        </p:spPr>
        <p:txBody>
          <a:bodyPr wrap="square" lIns="0" tIns="0" rIns="0" bIns="0" rtlCol="0">
            <a:spAutoFit/>
          </a:bodyPr>
          <a:lstStyle/>
          <a:p>
            <a:pPr algn="ctr"/>
            <a:r>
              <a:rPr lang="zh-CN" altLang="en-US" sz="3600" b="1" dirty="0">
                <a:solidFill>
                  <a:schemeClr val="tx1">
                    <a:lumMod val="75000"/>
                    <a:lumOff val="25000"/>
                  </a:schemeClr>
                </a:solidFill>
                <a:latin typeface="+mj-ea"/>
                <a:ea typeface="+mj-ea"/>
              </a:rPr>
              <a:t>选题的背景与意义</a:t>
            </a:r>
          </a:p>
        </p:txBody>
      </p:sp>
      <p:sp>
        <p:nvSpPr>
          <p:cNvPr id="14" name="文本框 13">
            <a:extLst>
              <a:ext uri="{FF2B5EF4-FFF2-40B4-BE49-F238E27FC236}">
                <a16:creationId xmlns:a16="http://schemas.microsoft.com/office/drawing/2014/main" id="{5DB30796-8249-DBF2-044F-86E2408650BC}"/>
              </a:ext>
            </a:extLst>
          </p:cNvPr>
          <p:cNvSpPr txBox="1"/>
          <p:nvPr/>
        </p:nvSpPr>
        <p:spPr>
          <a:xfrm>
            <a:off x="3857941" y="3535745"/>
            <a:ext cx="4476117" cy="420030"/>
          </a:xfrm>
          <a:prstGeom prst="rect">
            <a:avLst/>
          </a:prstGeom>
          <a:noFill/>
        </p:spPr>
        <p:txBody>
          <a:bodyPr wrap="square" rtlCol="0">
            <a:spAutoFit/>
          </a:bodyPr>
          <a:lstStyle/>
          <a:p>
            <a:pPr algn="ctr"/>
            <a:r>
              <a:rPr lang="en-US" altLang="zh-CN" dirty="0">
                <a:solidFill>
                  <a:schemeClr val="tx1">
                    <a:lumMod val="75000"/>
                    <a:lumOff val="25000"/>
                  </a:schemeClr>
                </a:solidFill>
              </a:rPr>
              <a:t>Background and significance of the topic</a:t>
            </a:r>
            <a:endParaRPr lang="zh-CN" altLang="en-US" dirty="0">
              <a:solidFill>
                <a:schemeClr val="tx1">
                  <a:lumMod val="75000"/>
                  <a:lumOff val="25000"/>
                </a:schemeClr>
              </a:solidFill>
            </a:endParaRPr>
          </a:p>
        </p:txBody>
      </p:sp>
    </p:spTree>
    <p:extLst>
      <p:ext uri="{BB962C8B-B14F-4D97-AF65-F5344CB8AC3E}">
        <p14:creationId xmlns:p14="http://schemas.microsoft.com/office/powerpoint/2010/main" val="38232844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C42A9599-B587-D3F2-F1A5-BA7FE79CAD33}"/>
              </a:ext>
            </a:extLst>
          </p:cNvPr>
          <p:cNvSpPr txBox="1"/>
          <p:nvPr/>
        </p:nvSpPr>
        <p:spPr>
          <a:xfrm>
            <a:off x="1351280" y="296863"/>
            <a:ext cx="4744720" cy="597217"/>
          </a:xfrm>
          <a:prstGeom prst="rect">
            <a:avLst/>
          </a:prstGeom>
          <a:noFill/>
        </p:spPr>
        <p:txBody>
          <a:bodyPr wrap="square" rtlCol="0" anchor="ctr" anchorCtr="0">
            <a:spAutoFit/>
          </a:bodyPr>
          <a:lstStyle/>
          <a:p>
            <a:r>
              <a:rPr lang="zh-CN" altLang="en-US" sz="3200" b="1" dirty="0">
                <a:solidFill>
                  <a:schemeClr val="accent1">
                    <a:lumMod val="75000"/>
                  </a:schemeClr>
                </a:solidFill>
                <a:latin typeface="+mj-ea"/>
                <a:ea typeface="+mj-ea"/>
              </a:rPr>
              <a:t>选题背景</a:t>
            </a:r>
          </a:p>
        </p:txBody>
      </p:sp>
      <p:sp>
        <p:nvSpPr>
          <p:cNvPr id="7" name="文本框 6">
            <a:extLst>
              <a:ext uri="{FF2B5EF4-FFF2-40B4-BE49-F238E27FC236}">
                <a16:creationId xmlns:a16="http://schemas.microsoft.com/office/drawing/2014/main" id="{F228C87D-2F76-022D-C2C8-A8DD08CED85C}"/>
              </a:ext>
            </a:extLst>
          </p:cNvPr>
          <p:cNvSpPr txBox="1"/>
          <p:nvPr/>
        </p:nvSpPr>
        <p:spPr>
          <a:xfrm>
            <a:off x="641537" y="1760041"/>
            <a:ext cx="11156016" cy="3490379"/>
          </a:xfrm>
          <a:prstGeom prst="rect">
            <a:avLst/>
          </a:prstGeom>
          <a:noFill/>
        </p:spPr>
        <p:txBody>
          <a:bodyPr wrap="square" rtlCol="0" anchor="ctr" anchorCtr="0">
            <a:spAutoFit/>
          </a:bodyPr>
          <a:lstStyle/>
          <a:p>
            <a:r>
              <a:rPr lang="zh-CN" altLang="en-US" sz="2000" dirty="0"/>
              <a:t>在嵌入式系统中，资源有限且对系统可靠性要求极高，事务性的支持至关重要，尤其是符合</a:t>
            </a:r>
            <a:r>
              <a:rPr lang="en-US" altLang="zh-CN" sz="2000" dirty="0"/>
              <a:t>ACID</a:t>
            </a:r>
            <a:r>
              <a:rPr lang="zh-CN" altLang="en-US" sz="2000" dirty="0"/>
              <a:t>属性的系统能够保证在高并发情况下的数据一致性和持久性。现代嵌入式操作系统通过引入异步模型，不仅提高了并发能力，还降低了资源占用。然而，随着数据库系统与操作系统在嵌入式环境中的深度融合，如何在资源受限的环境下实现高效异步操作并维持数据一致性成为关键挑战。</a:t>
            </a:r>
            <a:endParaRPr lang="en-US" altLang="zh-CN" sz="2000" dirty="0"/>
          </a:p>
          <a:p>
            <a:endParaRPr lang="zh-CN" altLang="en-US" sz="2000" dirty="0"/>
          </a:p>
          <a:p>
            <a:r>
              <a:rPr lang="zh-CN" altLang="en-US" sz="2000" dirty="0"/>
              <a:t>本研究旨在对现有的同步</a:t>
            </a:r>
            <a:r>
              <a:rPr lang="en-US" altLang="zh-CN" sz="2000" dirty="0" err="1"/>
              <a:t>JammDB</a:t>
            </a:r>
            <a:r>
              <a:rPr lang="zh-CN" altLang="en-US" sz="2000" dirty="0"/>
              <a:t>数据库进行异步化改造，并结合嵌入式操作系统的异步模型与事务性设计，提升系统在高负载下的处理能力，同时确保数据的安全性和快速恢复。通过引入异步文件系统设计以及</a:t>
            </a:r>
            <a:r>
              <a:rPr lang="en-US" altLang="zh-CN" sz="2000" dirty="0"/>
              <a:t>Write-Ahead Logging (WAL)</a:t>
            </a:r>
            <a:r>
              <a:rPr lang="zh-CN" altLang="en-US" sz="2000" dirty="0"/>
              <a:t>机制，可以确保系统在故障发生时提供可靠的数据恢复功能，从而提高系统的性能、可靠性和数据安全性。这种设计特别适合嵌入式系统，能够显著提升文件系统的性能并确保系统的稳健性。</a:t>
            </a:r>
          </a:p>
          <a:p>
            <a:pPr>
              <a:lnSpc>
                <a:spcPct val="120000"/>
              </a:lnSpc>
            </a:pPr>
            <a:endParaRPr lang="zh-CN" altLang="en-US" sz="2000" dirty="0">
              <a:solidFill>
                <a:schemeClr val="tx1">
                  <a:lumMod val="75000"/>
                  <a:lumOff val="25000"/>
                </a:schemeClr>
              </a:solidFill>
              <a:latin typeface="+mn-ea"/>
            </a:endParaRPr>
          </a:p>
        </p:txBody>
      </p:sp>
    </p:spTree>
    <p:extLst>
      <p:ext uri="{BB962C8B-B14F-4D97-AF65-F5344CB8AC3E}">
        <p14:creationId xmlns:p14="http://schemas.microsoft.com/office/powerpoint/2010/main" val="35038834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F6E2374C-1748-2214-1AEC-E9F758218EF4}"/>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i="0" dirty="0">
                <a:solidFill>
                  <a:schemeClr val="accent1">
                    <a:lumMod val="75000"/>
                  </a:schemeClr>
                </a:solidFill>
                <a:effectLst/>
                <a:latin typeface="-apple-system"/>
              </a:rPr>
              <a:t>研究现状与文献综述</a:t>
            </a:r>
          </a:p>
        </p:txBody>
      </p:sp>
      <p:sp>
        <p:nvSpPr>
          <p:cNvPr id="5" name="文本框 4">
            <a:extLst>
              <a:ext uri="{FF2B5EF4-FFF2-40B4-BE49-F238E27FC236}">
                <a16:creationId xmlns:a16="http://schemas.microsoft.com/office/drawing/2014/main" id="{84042F23-DC39-5DC7-4D6D-6E17052D09D0}"/>
              </a:ext>
            </a:extLst>
          </p:cNvPr>
          <p:cNvSpPr txBox="1"/>
          <p:nvPr/>
        </p:nvSpPr>
        <p:spPr>
          <a:xfrm>
            <a:off x="319742" y="1108163"/>
            <a:ext cx="5143018" cy="461665"/>
          </a:xfrm>
          <a:prstGeom prst="rect">
            <a:avLst/>
          </a:prstGeom>
          <a:noFill/>
        </p:spPr>
        <p:txBody>
          <a:bodyPr wrap="square" rtlCol="0" anchor="ctr" anchorCtr="0">
            <a:spAutoFit/>
          </a:bodyPr>
          <a:lstStyle/>
          <a:p>
            <a:r>
              <a:rPr lang="zh-CN" altLang="en-US" sz="2400" b="1" i="0" dirty="0">
                <a:solidFill>
                  <a:srgbClr val="1F2328"/>
                </a:solidFill>
                <a:effectLst/>
                <a:latin typeface="-apple-system"/>
              </a:rPr>
              <a:t> 持久化存储与事务</a:t>
            </a:r>
          </a:p>
        </p:txBody>
      </p:sp>
      <p:sp>
        <p:nvSpPr>
          <p:cNvPr id="7" name="文本框 6">
            <a:extLst>
              <a:ext uri="{FF2B5EF4-FFF2-40B4-BE49-F238E27FC236}">
                <a16:creationId xmlns:a16="http://schemas.microsoft.com/office/drawing/2014/main" id="{1D2B415A-380A-4D6F-6ABE-0A1240F2365A}"/>
              </a:ext>
            </a:extLst>
          </p:cNvPr>
          <p:cNvSpPr txBox="1"/>
          <p:nvPr/>
        </p:nvSpPr>
        <p:spPr>
          <a:xfrm>
            <a:off x="134650" y="3226632"/>
            <a:ext cx="2267006" cy="461665"/>
          </a:xfrm>
          <a:prstGeom prst="rect">
            <a:avLst/>
          </a:prstGeom>
          <a:noFill/>
        </p:spPr>
        <p:txBody>
          <a:bodyPr wrap="square" rtlCol="0" anchor="ctr" anchorCtr="0">
            <a:spAutoFit/>
          </a:bodyPr>
          <a:lstStyle/>
          <a:p>
            <a:pPr algn="r"/>
            <a:r>
              <a:rPr lang="zh-CN" altLang="en-US" sz="2400" b="1" i="0" dirty="0">
                <a:solidFill>
                  <a:srgbClr val="1F2328"/>
                </a:solidFill>
                <a:effectLst/>
                <a:latin typeface="-apple-system"/>
              </a:rPr>
              <a:t>异步编程模型</a:t>
            </a:r>
          </a:p>
        </p:txBody>
      </p:sp>
      <p:sp>
        <p:nvSpPr>
          <p:cNvPr id="8" name="文本框 7">
            <a:extLst>
              <a:ext uri="{FF2B5EF4-FFF2-40B4-BE49-F238E27FC236}">
                <a16:creationId xmlns:a16="http://schemas.microsoft.com/office/drawing/2014/main" id="{11B003E2-EFE3-7E79-C66D-6B8155AA75F5}"/>
              </a:ext>
            </a:extLst>
          </p:cNvPr>
          <p:cNvSpPr txBox="1"/>
          <p:nvPr/>
        </p:nvSpPr>
        <p:spPr>
          <a:xfrm>
            <a:off x="319742" y="3996768"/>
            <a:ext cx="11373494" cy="2861232"/>
          </a:xfrm>
          <a:prstGeom prst="rect">
            <a:avLst/>
          </a:prstGeom>
          <a:noFill/>
        </p:spPr>
        <p:txBody>
          <a:bodyPr wrap="square" rtlCol="0" anchor="ctr" anchorCtr="0">
            <a:spAutoFit/>
          </a:bodyPr>
          <a:lstStyle>
            <a:defPPr>
              <a:defRPr lang="zh-CN"/>
            </a:defPPr>
            <a:lvl1pPr>
              <a:lnSpc>
                <a:spcPct val="120000"/>
              </a:lnSpc>
              <a:spcAft>
                <a:spcPts val="600"/>
              </a:spcAft>
              <a:defRPr>
                <a:solidFill>
                  <a:schemeClr val="tx1">
                    <a:lumMod val="75000"/>
                    <a:lumOff val="25000"/>
                  </a:schemeClr>
                </a:solidFill>
                <a:latin typeface="+mj-ea"/>
                <a:ea typeface="+mj-ea"/>
              </a:defRPr>
            </a:lvl1pPr>
          </a:lstStyle>
          <a:p>
            <a:pPr algn="l"/>
            <a:r>
              <a:rPr lang="zh-CN" altLang="en-US" b="0" i="0" dirty="0">
                <a:solidFill>
                  <a:srgbClr val="1F2328"/>
                </a:solidFill>
                <a:effectLst/>
                <a:latin typeface="-apple-system"/>
              </a:rPr>
              <a:t>嵌入式操作系统的文件系统通常在资源有限的情况下运行，因此异步化的需求尤为突出。现有研究表明，通过异步模型可以显著优化文件系统的性能，尤其是在高并发读写操作场景下。然而，如何在实现异步操作的同时，确保数据的一致性和持久性是一个关键挑战。部分研究提出通过 同步与异步模式的动态切换，使系统能够根据负载情况灵活调整文件系统的操作模式，以达到最佳的资源利用效率。</a:t>
            </a:r>
          </a:p>
          <a:p>
            <a:pPr algn="l"/>
            <a:r>
              <a:rPr lang="zh-CN" altLang="en-US" b="0" i="0" dirty="0">
                <a:solidFill>
                  <a:srgbClr val="1F2328"/>
                </a:solidFill>
                <a:effectLst/>
                <a:latin typeface="-apple-system"/>
              </a:rPr>
              <a:t>此外，事务性支持也是文件系统设计中不可忽视的部分。引入 </a:t>
            </a:r>
            <a:r>
              <a:rPr lang="en-US" altLang="zh-CN" b="0" i="0" dirty="0">
                <a:solidFill>
                  <a:srgbClr val="1F2328"/>
                </a:solidFill>
                <a:effectLst/>
                <a:latin typeface="-apple-system"/>
              </a:rPr>
              <a:t>Write-Ahead Logging (WAL) </a:t>
            </a:r>
            <a:r>
              <a:rPr lang="zh-CN" altLang="en-US" b="0" i="0" dirty="0">
                <a:solidFill>
                  <a:srgbClr val="1F2328"/>
                </a:solidFill>
                <a:effectLst/>
                <a:latin typeface="-apple-system"/>
              </a:rPr>
              <a:t>机制能够确保在系统崩溃时数据的恢复，并提升系统在故障场景下的鲁棒性。</a:t>
            </a:r>
            <a:r>
              <a:rPr lang="en-US" altLang="zh-CN" b="0" i="0" dirty="0">
                <a:solidFill>
                  <a:srgbClr val="1F2328"/>
                </a:solidFill>
                <a:effectLst/>
                <a:latin typeface="-apple-system"/>
              </a:rPr>
              <a:t>WAL</a:t>
            </a:r>
            <a:r>
              <a:rPr lang="zh-CN" altLang="en-US" b="0" i="0" dirty="0">
                <a:solidFill>
                  <a:srgbClr val="1F2328"/>
                </a:solidFill>
                <a:effectLst/>
                <a:latin typeface="-apple-system"/>
              </a:rPr>
              <a:t>通过在提交数据前记录操作日志，确保数据在恢复过程中保持一致性，成为嵌入式文件系统中解决数据一致性问题的关键手段。</a:t>
            </a:r>
          </a:p>
          <a:p>
            <a:endParaRPr lang="en-US" altLang="zh-CN" dirty="0"/>
          </a:p>
        </p:txBody>
      </p:sp>
      <p:cxnSp>
        <p:nvCxnSpPr>
          <p:cNvPr id="10" name="直接连接符 9">
            <a:extLst>
              <a:ext uri="{FF2B5EF4-FFF2-40B4-BE49-F238E27FC236}">
                <a16:creationId xmlns:a16="http://schemas.microsoft.com/office/drawing/2014/main" id="{ACC7C7E5-74D6-DDC1-D169-A661F789ABC8}"/>
              </a:ext>
            </a:extLst>
          </p:cNvPr>
          <p:cNvCxnSpPr/>
          <p:nvPr/>
        </p:nvCxnSpPr>
        <p:spPr>
          <a:xfrm>
            <a:off x="470788" y="1725378"/>
            <a:ext cx="2013995" cy="0"/>
          </a:xfrm>
          <a:prstGeom prst="line">
            <a:avLst/>
          </a:prstGeom>
          <a:ln w="63500">
            <a:gradFill flip="none" rotWithShape="1">
              <a:gsLst>
                <a:gs pos="0">
                  <a:schemeClr val="accent3"/>
                </a:gs>
                <a:gs pos="100000">
                  <a:schemeClr val="accent3">
                    <a:alpha val="1000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92127993-92F8-3B86-AABD-8DE952D0B1F5}"/>
              </a:ext>
            </a:extLst>
          </p:cNvPr>
          <p:cNvCxnSpPr/>
          <p:nvPr/>
        </p:nvCxnSpPr>
        <p:spPr>
          <a:xfrm>
            <a:off x="470787" y="3881767"/>
            <a:ext cx="2013995" cy="0"/>
          </a:xfrm>
          <a:prstGeom prst="line">
            <a:avLst/>
          </a:prstGeom>
          <a:ln w="63500">
            <a:gradFill flip="none" rotWithShape="1">
              <a:gsLst>
                <a:gs pos="0">
                  <a:schemeClr val="accent3"/>
                </a:gs>
                <a:gs pos="100000">
                  <a:schemeClr val="accent3">
                    <a:alpha val="1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18" name="Rectangle 5">
            <a:extLst>
              <a:ext uri="{FF2B5EF4-FFF2-40B4-BE49-F238E27FC236}">
                <a16:creationId xmlns:a16="http://schemas.microsoft.com/office/drawing/2014/main" id="{5DA948B8-1799-5845-9349-EB6A7FC520A9}"/>
              </a:ext>
            </a:extLst>
          </p:cNvPr>
          <p:cNvSpPr>
            <a:spLocks noChangeArrowheads="1"/>
          </p:cNvSpPr>
          <p:nvPr/>
        </p:nvSpPr>
        <p:spPr bwMode="auto">
          <a:xfrm>
            <a:off x="319742" y="1969375"/>
            <a:ext cx="11444800"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zh-CN" altLang="en-US" b="0" i="0" dirty="0">
                <a:solidFill>
                  <a:srgbClr val="1F2328"/>
                </a:solidFill>
                <a:effectLst/>
                <a:latin typeface="-apple-system"/>
              </a:rPr>
              <a:t>异步编程模型近年来在嵌入式系统中得到了广泛的应用。通过引入异步任务调度和非阻塞</a:t>
            </a:r>
            <a:r>
              <a:rPr lang="en-US" altLang="zh-CN" b="0" i="0" dirty="0">
                <a:solidFill>
                  <a:srgbClr val="1F2328"/>
                </a:solidFill>
                <a:effectLst/>
                <a:latin typeface="-apple-system"/>
              </a:rPr>
              <a:t>I/O</a:t>
            </a:r>
            <a:r>
              <a:rPr lang="zh-CN" altLang="en-US" b="0" i="0" dirty="0">
                <a:solidFill>
                  <a:srgbClr val="1F2328"/>
                </a:solidFill>
                <a:effectLst/>
                <a:latin typeface="-apple-system"/>
              </a:rPr>
              <a:t>，系统能够在资源</a:t>
            </a:r>
            <a:endParaRPr lang="en-US" altLang="zh-CN" b="0" i="0" dirty="0">
              <a:solidFill>
                <a:srgbClr val="1F2328"/>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r>
              <a:rPr lang="zh-CN" altLang="en-US" b="0" i="0" dirty="0">
                <a:solidFill>
                  <a:srgbClr val="1F2328"/>
                </a:solidFill>
                <a:effectLst/>
                <a:latin typeface="-apple-system"/>
              </a:rPr>
              <a:t>受限的环境中提高并发性和响应速度。这种模型能够显著减少系统的等待时间，并提升整体的运行效率。</a:t>
            </a:r>
            <a:r>
              <a:rPr lang="en-US" altLang="zh-CN" b="0" i="0" dirty="0">
                <a:solidFill>
                  <a:srgbClr val="1F2328"/>
                </a:solidFill>
                <a:effectLst/>
                <a:latin typeface="-apple-system"/>
              </a:rPr>
              <a:t>Rust</a:t>
            </a:r>
            <a:r>
              <a:rPr lang="zh-CN" altLang="en-US" b="0" i="0" dirty="0">
                <a:solidFill>
                  <a:srgbClr val="1F2328"/>
                </a:solidFill>
                <a:effectLst/>
                <a:latin typeface="-apple-system"/>
              </a:rPr>
              <a:t>语</a:t>
            </a:r>
            <a:endParaRPr lang="en-US" altLang="zh-CN" b="0" i="0" dirty="0">
              <a:solidFill>
                <a:srgbClr val="1F2328"/>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r>
              <a:rPr lang="zh-CN" altLang="en-US" b="0" i="0" dirty="0">
                <a:solidFill>
                  <a:srgbClr val="1F2328"/>
                </a:solidFill>
                <a:effectLst/>
                <a:latin typeface="-apple-system"/>
              </a:rPr>
              <a:t>言中的 </a:t>
            </a:r>
            <a:r>
              <a:rPr lang="en-US" altLang="zh-CN" b="0" i="0" dirty="0">
                <a:solidFill>
                  <a:srgbClr val="1F2328"/>
                </a:solidFill>
                <a:effectLst/>
                <a:latin typeface="-apple-system"/>
              </a:rPr>
              <a:t>Future </a:t>
            </a:r>
            <a:r>
              <a:rPr lang="zh-CN" altLang="en-US" b="0" i="0" dirty="0">
                <a:solidFill>
                  <a:srgbClr val="1F2328"/>
                </a:solidFill>
                <a:effectLst/>
                <a:latin typeface="-apple-system"/>
              </a:rPr>
              <a:t>模型为嵌入式系统提供了一种可靠且高效的异步编程方案，使得开发者能够更容易地实现非阻塞</a:t>
            </a:r>
            <a:endParaRPr lang="en-US" altLang="zh-CN" b="0" i="0" dirty="0">
              <a:solidFill>
                <a:srgbClr val="1F2328"/>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r>
              <a:rPr lang="zh-CN" altLang="en-US" b="0" i="0" dirty="0">
                <a:solidFill>
                  <a:srgbClr val="1F2328"/>
                </a:solidFill>
                <a:effectLst/>
                <a:latin typeface="-apple-system"/>
              </a:rPr>
              <a:t>式操作，从而大幅提升系统的实时性和并发处理能力。</a:t>
            </a:r>
            <a:endParaRPr kumimoji="0" lang="zh-CN" altLang="zh-CN"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937402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4453B93-4C21-CECB-021B-013E8BEE2CCA}"/>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i="0" dirty="0">
                <a:solidFill>
                  <a:schemeClr val="accent1">
                    <a:lumMod val="75000"/>
                  </a:schemeClr>
                </a:solidFill>
                <a:effectLst/>
                <a:latin typeface="-apple-system"/>
              </a:rPr>
              <a:t>研究现状与文献综述</a:t>
            </a:r>
          </a:p>
        </p:txBody>
      </p:sp>
      <p:sp>
        <p:nvSpPr>
          <p:cNvPr id="3" name="文本框 2">
            <a:extLst>
              <a:ext uri="{FF2B5EF4-FFF2-40B4-BE49-F238E27FC236}">
                <a16:creationId xmlns:a16="http://schemas.microsoft.com/office/drawing/2014/main" id="{2AAE549D-FCCE-762D-8F10-BB0B93C86BC3}"/>
              </a:ext>
            </a:extLst>
          </p:cNvPr>
          <p:cNvSpPr txBox="1"/>
          <p:nvPr/>
        </p:nvSpPr>
        <p:spPr>
          <a:xfrm>
            <a:off x="548640" y="1121506"/>
            <a:ext cx="4744720" cy="461665"/>
          </a:xfrm>
          <a:prstGeom prst="rect">
            <a:avLst/>
          </a:prstGeom>
          <a:noFill/>
        </p:spPr>
        <p:txBody>
          <a:bodyPr wrap="square" rtlCol="0" anchor="ctr" anchorCtr="0">
            <a:spAutoFit/>
          </a:bodyPr>
          <a:lstStyle/>
          <a:p>
            <a:r>
              <a:rPr lang="zh-CN" altLang="en-US" sz="2400" b="1" i="0" dirty="0">
                <a:solidFill>
                  <a:srgbClr val="1F2328"/>
                </a:solidFill>
                <a:effectLst/>
                <a:latin typeface="-apple-system"/>
              </a:rPr>
              <a:t>轻量级数据库</a:t>
            </a:r>
          </a:p>
        </p:txBody>
      </p:sp>
      <p:cxnSp>
        <p:nvCxnSpPr>
          <p:cNvPr id="4" name="直接连接符 3">
            <a:extLst>
              <a:ext uri="{FF2B5EF4-FFF2-40B4-BE49-F238E27FC236}">
                <a16:creationId xmlns:a16="http://schemas.microsoft.com/office/drawing/2014/main" id="{0417313D-67A0-6620-76CE-B5C55C0F83C0}"/>
              </a:ext>
            </a:extLst>
          </p:cNvPr>
          <p:cNvCxnSpPr/>
          <p:nvPr/>
        </p:nvCxnSpPr>
        <p:spPr>
          <a:xfrm>
            <a:off x="633348" y="1684738"/>
            <a:ext cx="2013995" cy="0"/>
          </a:xfrm>
          <a:prstGeom prst="line">
            <a:avLst/>
          </a:prstGeom>
          <a:ln w="63500">
            <a:gradFill flip="none" rotWithShape="1">
              <a:gsLst>
                <a:gs pos="0">
                  <a:schemeClr val="accent3"/>
                </a:gs>
                <a:gs pos="100000">
                  <a:schemeClr val="accent3">
                    <a:alpha val="1000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6" name="文本框 5">
            <a:extLst>
              <a:ext uri="{FF2B5EF4-FFF2-40B4-BE49-F238E27FC236}">
                <a16:creationId xmlns:a16="http://schemas.microsoft.com/office/drawing/2014/main" id="{632921BE-73A7-D11C-A0A9-AA7FA3821F42}"/>
              </a:ext>
            </a:extLst>
          </p:cNvPr>
          <p:cNvSpPr txBox="1"/>
          <p:nvPr/>
        </p:nvSpPr>
        <p:spPr>
          <a:xfrm>
            <a:off x="548640" y="1903214"/>
            <a:ext cx="11135360" cy="2031325"/>
          </a:xfrm>
          <a:prstGeom prst="rect">
            <a:avLst/>
          </a:prstGeom>
          <a:noFill/>
        </p:spPr>
        <p:txBody>
          <a:bodyPr wrap="square">
            <a:spAutoFit/>
          </a:bodyPr>
          <a:lstStyle/>
          <a:p>
            <a:pPr algn="l"/>
            <a:r>
              <a:rPr lang="zh-CN" altLang="en-US" b="0" i="0" dirty="0">
                <a:solidFill>
                  <a:srgbClr val="1F2328"/>
                </a:solidFill>
                <a:effectLst/>
                <a:latin typeface="-apple-system"/>
              </a:rPr>
              <a:t>嵌入式系统中的数据库通常需要轻量化、高效性和良好的事务性支持。现有研究表明，像 </a:t>
            </a:r>
            <a:r>
              <a:rPr lang="en-US" altLang="zh-CN" b="0" i="0" dirty="0" err="1">
                <a:solidFill>
                  <a:srgbClr val="1F2328"/>
                </a:solidFill>
                <a:effectLst/>
                <a:latin typeface="-apple-system"/>
              </a:rPr>
              <a:t>JammDB</a:t>
            </a:r>
            <a:r>
              <a:rPr lang="en-US" altLang="zh-CN" b="0" i="0" dirty="0">
                <a:solidFill>
                  <a:srgbClr val="1F2328"/>
                </a:solidFill>
                <a:effectLst/>
                <a:latin typeface="-apple-system"/>
              </a:rPr>
              <a:t> </a:t>
            </a:r>
            <a:r>
              <a:rPr lang="zh-CN" altLang="en-US" b="0" i="0" dirty="0">
                <a:solidFill>
                  <a:srgbClr val="1F2328"/>
                </a:solidFill>
                <a:effectLst/>
                <a:latin typeface="-apple-system"/>
              </a:rPr>
              <a:t>和 </a:t>
            </a:r>
            <a:r>
              <a:rPr lang="en-US" altLang="zh-CN" b="0" i="0" dirty="0">
                <a:solidFill>
                  <a:srgbClr val="1F2328"/>
                </a:solidFill>
                <a:effectLst/>
                <a:latin typeface="-apple-system"/>
              </a:rPr>
              <a:t>Sled </a:t>
            </a:r>
            <a:r>
              <a:rPr lang="zh-CN" altLang="en-US" b="0" i="0" dirty="0">
                <a:solidFill>
                  <a:srgbClr val="1F2328"/>
                </a:solidFill>
                <a:effectLst/>
                <a:latin typeface="-apple-system"/>
              </a:rPr>
              <a:t>这样的轻量级数据库解决方案可以提供持久化存储功能，并结合事务性处理机制，在不增加系统负担的情况下提供高可靠性。通过对这些数据库的 异步化改造，系统可以在支持复杂数据操作的同时，维持较高的并发性能。</a:t>
            </a:r>
          </a:p>
          <a:p>
            <a:pPr algn="l"/>
            <a:r>
              <a:rPr lang="zh-CN" altLang="en-US" b="0" i="0" dirty="0">
                <a:solidFill>
                  <a:srgbClr val="1F2328"/>
                </a:solidFill>
                <a:effectLst/>
                <a:latin typeface="-apple-system"/>
              </a:rPr>
              <a:t>此外，部分研究也提出通过引入压缩算法来优化数据库的存储性能，特别是在存储空间受限的环境中，压缩算法能够减少存储开销，进一步提高数据操作效率。这些轻量级数据库解决方案在未来的嵌入式系统中有着广泛的应用前景。</a:t>
            </a:r>
            <a:endParaRPr lang="en-US" altLang="zh-CN" b="0" i="0" dirty="0">
              <a:solidFill>
                <a:srgbClr val="1F2328"/>
              </a:solidFill>
              <a:effectLst/>
              <a:latin typeface="-apple-system"/>
            </a:endParaRPr>
          </a:p>
        </p:txBody>
      </p:sp>
      <p:sp>
        <p:nvSpPr>
          <p:cNvPr id="7" name="文本框 6">
            <a:extLst>
              <a:ext uri="{FF2B5EF4-FFF2-40B4-BE49-F238E27FC236}">
                <a16:creationId xmlns:a16="http://schemas.microsoft.com/office/drawing/2014/main" id="{D2A95B1D-C73D-476A-85CE-78615FDB4552}"/>
              </a:ext>
            </a:extLst>
          </p:cNvPr>
          <p:cNvSpPr txBox="1"/>
          <p:nvPr/>
        </p:nvSpPr>
        <p:spPr>
          <a:xfrm>
            <a:off x="378691" y="5578677"/>
            <a:ext cx="11591637" cy="461665"/>
          </a:xfrm>
          <a:prstGeom prst="rect">
            <a:avLst/>
          </a:prstGeom>
          <a:noFill/>
        </p:spPr>
        <p:txBody>
          <a:bodyPr wrap="none" rtlCol="0" anchor="ctr" anchorCtr="0">
            <a:noAutofit/>
          </a:bodyPr>
          <a:lstStyle/>
          <a:p>
            <a:pPr algn="l"/>
            <a:endParaRPr lang="zh-CN" altLang="en-US" sz="3200" dirty="0">
              <a:latin typeface="+mj-ea"/>
              <a:ea typeface="+mj-ea"/>
            </a:endParaRPr>
          </a:p>
        </p:txBody>
      </p:sp>
    </p:spTree>
    <p:extLst>
      <p:ext uri="{BB962C8B-B14F-4D97-AF65-F5344CB8AC3E}">
        <p14:creationId xmlns:p14="http://schemas.microsoft.com/office/powerpoint/2010/main" val="2114909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20547E0-B496-C37B-1DDE-96757832F366}"/>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i="0" dirty="0">
                <a:solidFill>
                  <a:schemeClr val="accent1">
                    <a:lumMod val="75000"/>
                  </a:schemeClr>
                </a:solidFill>
                <a:effectLst/>
                <a:latin typeface="-apple-system"/>
              </a:rPr>
              <a:t>研究目标</a:t>
            </a:r>
          </a:p>
        </p:txBody>
      </p:sp>
      <p:sp>
        <p:nvSpPr>
          <p:cNvPr id="7" name="文本框 6">
            <a:extLst>
              <a:ext uri="{FF2B5EF4-FFF2-40B4-BE49-F238E27FC236}">
                <a16:creationId xmlns:a16="http://schemas.microsoft.com/office/drawing/2014/main" id="{669709E1-15A0-6A7A-2636-5C2636942A4C}"/>
              </a:ext>
            </a:extLst>
          </p:cNvPr>
          <p:cNvSpPr txBox="1"/>
          <p:nvPr/>
        </p:nvSpPr>
        <p:spPr>
          <a:xfrm>
            <a:off x="587188" y="1544855"/>
            <a:ext cx="11017623" cy="954107"/>
          </a:xfrm>
          <a:prstGeom prst="rect">
            <a:avLst/>
          </a:prstGeom>
          <a:noFill/>
        </p:spPr>
        <p:txBody>
          <a:bodyPr wrap="square" rtlCol="0" anchor="ctr" anchorCtr="0">
            <a:spAutoFit/>
          </a:bodyPr>
          <a:lstStyle>
            <a:defPPr>
              <a:defRPr lang="zh-CN"/>
            </a:defPPr>
            <a:lvl1pPr>
              <a:defRPr sz="3200" b="1">
                <a:gradFill flip="none" rotWithShape="1">
                  <a:gsLst>
                    <a:gs pos="0">
                      <a:schemeClr val="accent3"/>
                    </a:gs>
                    <a:gs pos="100000">
                      <a:schemeClr val="accent3">
                        <a:lumMod val="75000"/>
                      </a:schemeClr>
                    </a:gs>
                  </a:gsLst>
                  <a:lin ang="2700000" scaled="1"/>
                  <a:tileRect/>
                </a:gradFill>
                <a:latin typeface="+mj-ea"/>
                <a:ea typeface="+mj-ea"/>
              </a:defRPr>
            </a:lvl1pPr>
          </a:lstStyle>
          <a:p>
            <a:r>
              <a:rPr lang="en-US" altLang="zh-CN" sz="1600" b="1" i="0" dirty="0">
                <a:solidFill>
                  <a:srgbClr val="1F2328"/>
                </a:solidFill>
                <a:effectLst/>
                <a:latin typeface="-apple-system"/>
              </a:rPr>
              <a:t>1.</a:t>
            </a:r>
            <a:r>
              <a:rPr lang="zh-CN" altLang="en-US" sz="1600" b="1" i="0" dirty="0">
                <a:solidFill>
                  <a:srgbClr val="1F2328"/>
                </a:solidFill>
                <a:effectLst/>
                <a:latin typeface="-apple-system"/>
              </a:rPr>
              <a:t>异步化 </a:t>
            </a:r>
            <a:r>
              <a:rPr lang="en-US" altLang="zh-CN" sz="1600" b="1" i="0" dirty="0" err="1">
                <a:solidFill>
                  <a:srgbClr val="1F2328"/>
                </a:solidFill>
                <a:effectLst/>
                <a:latin typeface="-apple-system"/>
              </a:rPr>
              <a:t>Alien_OS</a:t>
            </a:r>
            <a:r>
              <a:rPr lang="en-US" altLang="zh-CN" sz="1600" b="1" i="0" dirty="0">
                <a:solidFill>
                  <a:srgbClr val="1F2328"/>
                </a:solidFill>
                <a:effectLst/>
                <a:latin typeface="-apple-system"/>
              </a:rPr>
              <a:t> </a:t>
            </a:r>
            <a:r>
              <a:rPr lang="zh-CN" altLang="en-US" sz="1600" b="1" i="0" dirty="0">
                <a:solidFill>
                  <a:srgbClr val="1F2328"/>
                </a:solidFill>
                <a:effectLst/>
                <a:latin typeface="-apple-system"/>
              </a:rPr>
              <a:t>的接口</a:t>
            </a:r>
            <a:r>
              <a:rPr lang="zh-CN" altLang="en-US" sz="1600" b="0" i="0" dirty="0">
                <a:solidFill>
                  <a:srgbClr val="1F2328"/>
                </a:solidFill>
                <a:effectLst/>
                <a:latin typeface="-apple-system"/>
              </a:rPr>
              <a:t>：通过引入 </a:t>
            </a:r>
            <a:r>
              <a:rPr lang="en-US" altLang="zh-CN" sz="1600" b="0" i="0" dirty="0">
                <a:solidFill>
                  <a:srgbClr val="1F2328"/>
                </a:solidFill>
                <a:effectLst/>
                <a:latin typeface="-apple-system"/>
              </a:rPr>
              <a:t>Rust </a:t>
            </a:r>
            <a:r>
              <a:rPr lang="zh-CN" altLang="en-US" sz="1600" b="0" i="0" dirty="0">
                <a:solidFill>
                  <a:srgbClr val="1F2328"/>
                </a:solidFill>
                <a:effectLst/>
                <a:latin typeface="-apple-system"/>
              </a:rPr>
              <a:t>的 </a:t>
            </a:r>
            <a:r>
              <a:rPr lang="en-US" altLang="zh-CN" sz="1600" b="0" i="0" dirty="0">
                <a:solidFill>
                  <a:srgbClr val="1F2328"/>
                </a:solidFill>
                <a:effectLst/>
                <a:latin typeface="-apple-system"/>
              </a:rPr>
              <a:t>Future </a:t>
            </a:r>
            <a:r>
              <a:rPr lang="zh-CN" altLang="en-US" sz="1600" b="0" i="0" dirty="0">
                <a:solidFill>
                  <a:srgbClr val="1F2328"/>
                </a:solidFill>
                <a:effectLst/>
                <a:latin typeface="-apple-system"/>
              </a:rPr>
              <a:t>模型，对 </a:t>
            </a:r>
            <a:r>
              <a:rPr lang="en-US" altLang="zh-CN" sz="1600" b="0" i="0" dirty="0" err="1">
                <a:solidFill>
                  <a:srgbClr val="1F2328"/>
                </a:solidFill>
                <a:effectLst/>
                <a:latin typeface="-apple-system"/>
              </a:rPr>
              <a:t>Alien_OS</a:t>
            </a:r>
            <a:r>
              <a:rPr lang="en-US" altLang="zh-CN" sz="1600" b="0" i="0" dirty="0">
                <a:solidFill>
                  <a:srgbClr val="1F2328"/>
                </a:solidFill>
                <a:effectLst/>
                <a:latin typeface="-apple-system"/>
              </a:rPr>
              <a:t> </a:t>
            </a:r>
            <a:r>
              <a:rPr lang="zh-CN" altLang="en-US" sz="1600" b="0" i="0" dirty="0">
                <a:solidFill>
                  <a:srgbClr val="1F2328"/>
                </a:solidFill>
                <a:effectLst/>
                <a:latin typeface="-apple-system"/>
              </a:rPr>
              <a:t>的接口进行异步化改造，以提升系统的并发处理能力和响应性能。此目标旨在增强系统的实时响应性，适应不同任务负载的需求。</a:t>
            </a:r>
          </a:p>
          <a:p>
            <a:endParaRPr lang="zh-CN" altLang="en-US" sz="2400" dirty="0">
              <a:latin typeface="+mn-ea"/>
              <a:ea typeface="+mn-ea"/>
            </a:endParaRPr>
          </a:p>
        </p:txBody>
      </p:sp>
      <p:sp>
        <p:nvSpPr>
          <p:cNvPr id="9" name="文本框 8">
            <a:extLst>
              <a:ext uri="{FF2B5EF4-FFF2-40B4-BE49-F238E27FC236}">
                <a16:creationId xmlns:a16="http://schemas.microsoft.com/office/drawing/2014/main" id="{215D5B4A-6AE5-36C2-5EC9-907CD095CE42}"/>
              </a:ext>
            </a:extLst>
          </p:cNvPr>
          <p:cNvSpPr txBox="1"/>
          <p:nvPr/>
        </p:nvSpPr>
        <p:spPr>
          <a:xfrm>
            <a:off x="587188" y="2535142"/>
            <a:ext cx="11192436" cy="954107"/>
          </a:xfrm>
          <a:prstGeom prst="rect">
            <a:avLst/>
          </a:prstGeom>
          <a:noFill/>
        </p:spPr>
        <p:txBody>
          <a:bodyPr wrap="square" rtlCol="0" anchor="ctr" anchorCtr="0">
            <a:spAutoFit/>
          </a:bodyPr>
          <a:lstStyle>
            <a:defPPr>
              <a:defRPr lang="zh-CN"/>
            </a:defPPr>
            <a:lvl1pPr>
              <a:defRPr sz="3200" b="1">
                <a:gradFill flip="none" rotWithShape="1">
                  <a:gsLst>
                    <a:gs pos="0">
                      <a:schemeClr val="accent3"/>
                    </a:gs>
                    <a:gs pos="100000">
                      <a:schemeClr val="accent3">
                        <a:lumMod val="75000"/>
                      </a:schemeClr>
                    </a:gs>
                  </a:gsLst>
                  <a:lin ang="2700000" scaled="1"/>
                  <a:tileRect/>
                </a:gradFill>
                <a:latin typeface="+mj-ea"/>
                <a:ea typeface="+mj-ea"/>
              </a:defRPr>
            </a:lvl1pPr>
          </a:lstStyle>
          <a:p>
            <a:r>
              <a:rPr lang="en-US" altLang="zh-CN" sz="1600" b="1" i="0" dirty="0">
                <a:solidFill>
                  <a:srgbClr val="1F2328"/>
                </a:solidFill>
                <a:effectLst/>
                <a:latin typeface="-apple-system"/>
              </a:rPr>
              <a:t>2.</a:t>
            </a:r>
            <a:r>
              <a:rPr lang="zh-CN" altLang="en-US" sz="1600" b="1" i="0" dirty="0">
                <a:solidFill>
                  <a:srgbClr val="1F2328"/>
                </a:solidFill>
                <a:effectLst/>
                <a:latin typeface="-apple-system"/>
              </a:rPr>
              <a:t>压缩算法学习与应用</a:t>
            </a:r>
            <a:r>
              <a:rPr lang="zh-CN" altLang="en-US" sz="1600" b="0" i="0" dirty="0">
                <a:solidFill>
                  <a:srgbClr val="1F2328"/>
                </a:solidFill>
                <a:effectLst/>
                <a:latin typeface="-apple-system"/>
              </a:rPr>
              <a:t>：通过学习并整合压缩算法，提升数据库模块的存储与处理效率，特别是在文件系统中，结合 </a:t>
            </a:r>
            <a:r>
              <a:rPr lang="en-US" altLang="zh-CN" sz="1600" b="0" i="0" dirty="0">
                <a:solidFill>
                  <a:srgbClr val="1F2328"/>
                </a:solidFill>
                <a:effectLst/>
                <a:latin typeface="-apple-system"/>
              </a:rPr>
              <a:t>Sled </a:t>
            </a:r>
            <a:r>
              <a:rPr lang="zh-CN" altLang="en-US" sz="1600" b="0" i="0" dirty="0">
                <a:solidFill>
                  <a:srgbClr val="1F2328"/>
                </a:solidFill>
                <a:effectLst/>
                <a:latin typeface="-apple-system"/>
              </a:rPr>
              <a:t>数据库或其他适合的 </a:t>
            </a:r>
            <a:r>
              <a:rPr lang="en-US" altLang="zh-CN" sz="1600" b="0" i="0" dirty="0">
                <a:solidFill>
                  <a:srgbClr val="1F2328"/>
                </a:solidFill>
                <a:effectLst/>
                <a:latin typeface="-apple-system"/>
              </a:rPr>
              <a:t>No-Std </a:t>
            </a:r>
            <a:r>
              <a:rPr lang="zh-CN" altLang="en-US" sz="1600" b="0" i="0" dirty="0">
                <a:solidFill>
                  <a:srgbClr val="1F2328"/>
                </a:solidFill>
                <a:effectLst/>
                <a:latin typeface="-apple-system"/>
              </a:rPr>
              <a:t>数据库解决方案，实现更高效的数据存储与管理。这将有助于提升系统在存储与性能上的表现。</a:t>
            </a:r>
          </a:p>
          <a:p>
            <a:endParaRPr lang="zh-CN" altLang="en-US" sz="2400" dirty="0">
              <a:latin typeface="+mn-ea"/>
              <a:ea typeface="+mn-ea"/>
            </a:endParaRPr>
          </a:p>
        </p:txBody>
      </p:sp>
      <p:sp>
        <p:nvSpPr>
          <p:cNvPr id="10" name="文本框 9">
            <a:extLst>
              <a:ext uri="{FF2B5EF4-FFF2-40B4-BE49-F238E27FC236}">
                <a16:creationId xmlns:a16="http://schemas.microsoft.com/office/drawing/2014/main" id="{1A0E5AC1-CF23-6B50-98B6-1809A82A696D}"/>
              </a:ext>
            </a:extLst>
          </p:cNvPr>
          <p:cNvSpPr txBox="1"/>
          <p:nvPr/>
        </p:nvSpPr>
        <p:spPr>
          <a:xfrm>
            <a:off x="616613" y="3526820"/>
            <a:ext cx="11084299" cy="1138773"/>
          </a:xfrm>
          <a:prstGeom prst="rect">
            <a:avLst/>
          </a:prstGeom>
          <a:noFill/>
        </p:spPr>
        <p:txBody>
          <a:bodyPr wrap="square" rtlCol="0" anchor="t" anchorCtr="0">
            <a:spAutoFit/>
          </a:bodyPr>
          <a:lstStyle/>
          <a:p>
            <a:pPr algn="l"/>
            <a:r>
              <a:rPr lang="en-US" altLang="zh-CN" sz="1600" b="1" i="0" dirty="0">
                <a:solidFill>
                  <a:srgbClr val="1F2328"/>
                </a:solidFill>
                <a:effectLst/>
                <a:latin typeface="-apple-system"/>
              </a:rPr>
              <a:t>3.</a:t>
            </a:r>
            <a:r>
              <a:rPr lang="zh-CN" altLang="en-US" sz="1600" b="1" i="0" dirty="0">
                <a:solidFill>
                  <a:srgbClr val="1F2328"/>
                </a:solidFill>
                <a:effectLst/>
                <a:latin typeface="-apple-system"/>
              </a:rPr>
              <a:t>文件系统的异步化与动态切换</a:t>
            </a:r>
            <a:r>
              <a:rPr lang="zh-CN" altLang="en-US" sz="1600" b="0" i="0" dirty="0">
                <a:solidFill>
                  <a:srgbClr val="1F2328"/>
                </a:solidFill>
                <a:effectLst/>
                <a:latin typeface="-apple-system"/>
              </a:rPr>
              <a:t>：实现文件系统的异步化，支持在同步与异步模式之间动态切换，以适应不同负载下的性能需求，优化系统的资源利用效率，并确保在高并发情况下的稳定性和高效性。</a:t>
            </a:r>
          </a:p>
          <a:p>
            <a:br>
              <a:rPr lang="zh-CN" altLang="en-US" dirty="0"/>
            </a:br>
            <a:endParaRPr lang="en-US" altLang="zh-CN" dirty="0">
              <a:solidFill>
                <a:schemeClr val="tx1">
                  <a:lumMod val="75000"/>
                  <a:lumOff val="25000"/>
                </a:schemeClr>
              </a:solidFill>
              <a:latin typeface="+mj-ea"/>
              <a:ea typeface="+mj-ea"/>
            </a:endParaRPr>
          </a:p>
        </p:txBody>
      </p:sp>
      <p:sp>
        <p:nvSpPr>
          <p:cNvPr id="11" name="文本框 10">
            <a:extLst>
              <a:ext uri="{FF2B5EF4-FFF2-40B4-BE49-F238E27FC236}">
                <a16:creationId xmlns:a16="http://schemas.microsoft.com/office/drawing/2014/main" id="{476472B3-BF24-FCFE-D96A-478C2F5A5D6A}"/>
              </a:ext>
            </a:extLst>
          </p:cNvPr>
          <p:cNvSpPr txBox="1"/>
          <p:nvPr/>
        </p:nvSpPr>
        <p:spPr>
          <a:xfrm>
            <a:off x="587188" y="4468334"/>
            <a:ext cx="10954859" cy="584775"/>
          </a:xfrm>
          <a:prstGeom prst="rect">
            <a:avLst/>
          </a:prstGeom>
          <a:noFill/>
        </p:spPr>
        <p:txBody>
          <a:bodyPr wrap="square" rtlCol="0" anchor="ctr" anchorCtr="0">
            <a:spAutoFit/>
          </a:bodyPr>
          <a:lstStyle>
            <a:defPPr>
              <a:defRPr lang="zh-CN"/>
            </a:defPPr>
            <a:lvl1pPr>
              <a:defRPr sz="3200" b="1">
                <a:gradFill flip="none" rotWithShape="1">
                  <a:gsLst>
                    <a:gs pos="0">
                      <a:schemeClr val="accent3"/>
                    </a:gs>
                    <a:gs pos="100000">
                      <a:schemeClr val="accent3">
                        <a:lumMod val="75000"/>
                      </a:schemeClr>
                    </a:gs>
                  </a:gsLst>
                  <a:lin ang="2700000" scaled="1"/>
                  <a:tileRect/>
                </a:gradFill>
                <a:latin typeface="+mj-ea"/>
                <a:ea typeface="+mj-ea"/>
              </a:defRPr>
            </a:lvl1pPr>
          </a:lstStyle>
          <a:p>
            <a:r>
              <a:rPr lang="en-US" altLang="zh-CN" sz="1600" dirty="0">
                <a:solidFill>
                  <a:schemeClr val="tx1"/>
                </a:solidFill>
                <a:latin typeface="+mn-ea"/>
                <a:ea typeface="+mn-ea"/>
              </a:rPr>
              <a:t>4.</a:t>
            </a:r>
            <a:r>
              <a:rPr lang="zh-CN" altLang="en-US" sz="1600" dirty="0">
                <a:solidFill>
                  <a:schemeClr val="tx1"/>
                </a:solidFill>
                <a:latin typeface="+mn-ea"/>
                <a:ea typeface="+mn-ea"/>
              </a:rPr>
              <a:t>引入 </a:t>
            </a:r>
            <a:r>
              <a:rPr lang="en-US" altLang="zh-CN" sz="1600" dirty="0">
                <a:solidFill>
                  <a:schemeClr val="tx1"/>
                </a:solidFill>
                <a:latin typeface="+mn-ea"/>
                <a:ea typeface="+mn-ea"/>
              </a:rPr>
              <a:t>Write-Ahead Logging (WAL) </a:t>
            </a:r>
            <a:r>
              <a:rPr lang="zh-CN" altLang="en-US" sz="1600" dirty="0">
                <a:solidFill>
                  <a:schemeClr val="tx1"/>
                </a:solidFill>
                <a:latin typeface="+mn-ea"/>
                <a:ea typeface="+mn-ea"/>
              </a:rPr>
              <a:t>机制：</a:t>
            </a:r>
            <a:r>
              <a:rPr lang="zh-CN" altLang="en-US" sz="1600" b="0" dirty="0">
                <a:solidFill>
                  <a:schemeClr val="tx1"/>
                </a:solidFill>
                <a:latin typeface="+mn-ea"/>
                <a:ea typeface="+mn-ea"/>
              </a:rPr>
              <a:t>实施 </a:t>
            </a:r>
            <a:r>
              <a:rPr lang="en-US" altLang="zh-CN" sz="1600" b="0" dirty="0">
                <a:solidFill>
                  <a:schemeClr val="tx1"/>
                </a:solidFill>
                <a:latin typeface="+mn-ea"/>
                <a:ea typeface="+mn-ea"/>
              </a:rPr>
              <a:t>WAL </a:t>
            </a:r>
            <a:r>
              <a:rPr lang="zh-CN" altLang="en-US" sz="1600" b="0" dirty="0">
                <a:solidFill>
                  <a:schemeClr val="tx1"/>
                </a:solidFill>
                <a:latin typeface="+mn-ea"/>
                <a:ea typeface="+mn-ea"/>
              </a:rPr>
              <a:t>机制以增强系统的故障恢复能力，确保在系统崩溃或故障情况下，数据能够被安全恢复并保持一致性。这将极大提高系统的可靠性和抗崩溃能力。</a:t>
            </a:r>
          </a:p>
        </p:txBody>
      </p:sp>
      <p:sp>
        <p:nvSpPr>
          <p:cNvPr id="12" name="文本框 11">
            <a:extLst>
              <a:ext uri="{FF2B5EF4-FFF2-40B4-BE49-F238E27FC236}">
                <a16:creationId xmlns:a16="http://schemas.microsoft.com/office/drawing/2014/main" id="{431B3EDE-F92D-E8B1-E290-8F8DF072D11E}"/>
              </a:ext>
            </a:extLst>
          </p:cNvPr>
          <p:cNvSpPr txBox="1"/>
          <p:nvPr/>
        </p:nvSpPr>
        <p:spPr>
          <a:xfrm>
            <a:off x="587187" y="5658605"/>
            <a:ext cx="10954859" cy="1138773"/>
          </a:xfrm>
          <a:prstGeom prst="rect">
            <a:avLst/>
          </a:prstGeom>
          <a:noFill/>
        </p:spPr>
        <p:txBody>
          <a:bodyPr wrap="square" rtlCol="0" anchor="t" anchorCtr="0">
            <a:spAutoFit/>
          </a:bodyPr>
          <a:lstStyle/>
          <a:p>
            <a:pPr algn="l"/>
            <a:r>
              <a:rPr lang="en-US" altLang="zh-CN" sz="1600" b="1" i="0" dirty="0">
                <a:solidFill>
                  <a:srgbClr val="1F2328"/>
                </a:solidFill>
                <a:effectLst/>
                <a:latin typeface="-apple-system"/>
              </a:rPr>
              <a:t>5.</a:t>
            </a:r>
            <a:r>
              <a:rPr lang="zh-CN" altLang="en-US" sz="1600" b="1" i="0" dirty="0">
                <a:solidFill>
                  <a:srgbClr val="1F2328"/>
                </a:solidFill>
                <a:effectLst/>
                <a:latin typeface="-apple-system"/>
              </a:rPr>
              <a:t>确保事务性支持</a:t>
            </a:r>
            <a:r>
              <a:rPr lang="zh-CN" altLang="en-US" sz="1600" b="0" i="0" dirty="0">
                <a:solidFill>
                  <a:srgbClr val="1F2328"/>
                </a:solidFill>
                <a:effectLst/>
                <a:latin typeface="-apple-system"/>
              </a:rPr>
              <a:t>：为操作系统的关键模块（如文件系统、数据库、网络模块）实现事务性处理，符合 </a:t>
            </a:r>
            <a:r>
              <a:rPr lang="en-US" altLang="zh-CN" sz="1600" b="0" i="0" dirty="0">
                <a:solidFill>
                  <a:srgbClr val="1F2328"/>
                </a:solidFill>
                <a:effectLst/>
                <a:latin typeface="-apple-system"/>
              </a:rPr>
              <a:t>ACID </a:t>
            </a:r>
            <a:r>
              <a:rPr lang="zh-CN" altLang="en-US" sz="1600" b="0" i="0" dirty="0">
                <a:solidFill>
                  <a:srgbClr val="1F2328"/>
                </a:solidFill>
                <a:effectLst/>
                <a:latin typeface="-apple-system"/>
              </a:rPr>
              <a:t>属性的要求，以提升系统整体的可靠性和数据一致性，确保在各种操作过程中数据的一致性与安全性。</a:t>
            </a:r>
          </a:p>
          <a:p>
            <a:br>
              <a:rPr lang="zh-CN" altLang="en-US" dirty="0"/>
            </a:br>
            <a:endParaRPr lang="en-US" altLang="zh-CN" dirty="0">
              <a:solidFill>
                <a:schemeClr val="tx1">
                  <a:lumMod val="75000"/>
                  <a:lumOff val="25000"/>
                </a:schemeClr>
              </a:solidFill>
              <a:latin typeface="+mj-ea"/>
              <a:ea typeface="+mj-ea"/>
            </a:endParaRPr>
          </a:p>
        </p:txBody>
      </p:sp>
      <p:cxnSp>
        <p:nvCxnSpPr>
          <p:cNvPr id="14" name="直接连接符 13">
            <a:extLst>
              <a:ext uri="{FF2B5EF4-FFF2-40B4-BE49-F238E27FC236}">
                <a16:creationId xmlns:a16="http://schemas.microsoft.com/office/drawing/2014/main" id="{500884D8-6204-37FD-2E05-9AC85620BAB4}"/>
              </a:ext>
            </a:extLst>
          </p:cNvPr>
          <p:cNvCxnSpPr>
            <a:cxnSpLocks/>
          </p:cNvCxnSpPr>
          <p:nvPr/>
        </p:nvCxnSpPr>
        <p:spPr>
          <a:xfrm>
            <a:off x="712715" y="2275447"/>
            <a:ext cx="10892096"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a:extLst>
              <a:ext uri="{FF2B5EF4-FFF2-40B4-BE49-F238E27FC236}">
                <a16:creationId xmlns:a16="http://schemas.microsoft.com/office/drawing/2014/main" id="{1FF66F13-9B44-66BB-16FF-67837C7EAB9A}"/>
              </a:ext>
            </a:extLst>
          </p:cNvPr>
          <p:cNvCxnSpPr>
            <a:cxnSpLocks/>
          </p:cNvCxnSpPr>
          <p:nvPr/>
        </p:nvCxnSpPr>
        <p:spPr>
          <a:xfrm>
            <a:off x="712715" y="3315352"/>
            <a:ext cx="10892096"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8F699E4B-EB44-282C-6DF0-A26073899C42}"/>
              </a:ext>
            </a:extLst>
          </p:cNvPr>
          <p:cNvCxnSpPr>
            <a:cxnSpLocks/>
          </p:cNvCxnSpPr>
          <p:nvPr/>
        </p:nvCxnSpPr>
        <p:spPr>
          <a:xfrm>
            <a:off x="649952" y="4274575"/>
            <a:ext cx="10892096"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65488F60-86C4-667E-8594-59FE992F2F91}"/>
              </a:ext>
            </a:extLst>
          </p:cNvPr>
          <p:cNvCxnSpPr>
            <a:cxnSpLocks/>
          </p:cNvCxnSpPr>
          <p:nvPr/>
        </p:nvCxnSpPr>
        <p:spPr>
          <a:xfrm>
            <a:off x="649951" y="5332410"/>
            <a:ext cx="10892096" cy="0"/>
          </a:xfrm>
          <a:prstGeom prst="line">
            <a:avLst/>
          </a:prstGeom>
          <a:ln w="254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1026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3A0E999-1219-DD6B-80F8-5D63C6A656D0}"/>
              </a:ext>
            </a:extLst>
          </p:cNvPr>
          <p:cNvSpPr txBox="1">
            <a:spLocks/>
          </p:cNvSpPr>
          <p:nvPr/>
        </p:nvSpPr>
        <p:spPr>
          <a:xfrm>
            <a:off x="4295775" y="1574675"/>
            <a:ext cx="3600450" cy="1842750"/>
          </a:xfrm>
          <a:prstGeom prst="rect">
            <a:avLst/>
          </a:prstGeom>
        </p:spPr>
        <p:txBody>
          <a:bodyPr>
            <a:spAutoFit/>
          </a:bodyPr>
          <a:lstStyle>
            <a:lvl1pPr marL="0" indent="0" algn="ctr" defTabSz="914400" rtl="0" eaLnBrk="1" latinLnBrk="0" hangingPunct="1">
              <a:lnSpc>
                <a:spcPct val="90000"/>
              </a:lnSpc>
              <a:spcBef>
                <a:spcPts val="1000"/>
              </a:spcBef>
              <a:buFont typeface="Arial" panose="020B0604020202020204" pitchFamily="34" charset="0"/>
              <a:buNone/>
              <a:defRPr sz="16600" b="1" kern="1200">
                <a:gradFill flip="none" rotWithShape="1">
                  <a:gsLst>
                    <a:gs pos="0">
                      <a:schemeClr val="accent1"/>
                    </a:gs>
                    <a:gs pos="100000">
                      <a:schemeClr val="accent1">
                        <a:alpha val="0"/>
                      </a:schemeClr>
                    </a:gs>
                  </a:gsLst>
                  <a:lin ang="5400000" scaled="1"/>
                  <a:tileRect/>
                </a:gra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a:gradFill flip="none" rotWithShape="1">
                  <a:gsLst>
                    <a:gs pos="0">
                      <a:schemeClr val="accent1"/>
                    </a:gs>
                    <a:gs pos="80000">
                      <a:schemeClr val="accent1">
                        <a:alpha val="0"/>
                      </a:schemeClr>
                    </a:gs>
                  </a:gsLst>
                  <a:lin ang="5400000" scaled="1"/>
                  <a:tileRect/>
                </a:gradFill>
              </a:rPr>
              <a:t>02</a:t>
            </a:r>
            <a:endParaRPr lang="zh-CN" altLang="en-US" dirty="0">
              <a:gradFill flip="none" rotWithShape="1">
                <a:gsLst>
                  <a:gs pos="0">
                    <a:schemeClr val="accent1"/>
                  </a:gs>
                  <a:gs pos="80000">
                    <a:schemeClr val="accent1">
                      <a:alpha val="0"/>
                    </a:schemeClr>
                  </a:gs>
                </a:gsLst>
                <a:lin ang="5400000" scaled="1"/>
                <a:tileRect/>
              </a:gradFill>
            </a:endParaRPr>
          </a:p>
        </p:txBody>
      </p:sp>
      <p:sp>
        <p:nvSpPr>
          <p:cNvPr id="3" name="文本框 2">
            <a:extLst>
              <a:ext uri="{FF2B5EF4-FFF2-40B4-BE49-F238E27FC236}">
                <a16:creationId xmlns:a16="http://schemas.microsoft.com/office/drawing/2014/main" id="{4E1B1364-2FD2-44C7-FE14-BFFA4BBAC42F}"/>
              </a:ext>
            </a:extLst>
          </p:cNvPr>
          <p:cNvSpPr txBox="1"/>
          <p:nvPr/>
        </p:nvSpPr>
        <p:spPr>
          <a:xfrm>
            <a:off x="3857942" y="2950970"/>
            <a:ext cx="4476117" cy="1107996"/>
          </a:xfrm>
          <a:prstGeom prst="rect">
            <a:avLst/>
          </a:prstGeom>
          <a:noFill/>
        </p:spPr>
        <p:txBody>
          <a:bodyPr wrap="square" lIns="0" tIns="0" rIns="0" bIns="0" rtlCol="0">
            <a:spAutoFit/>
          </a:bodyPr>
          <a:lstStyle/>
          <a:p>
            <a:pPr algn="ctr"/>
            <a:r>
              <a:rPr lang="zh-CN" altLang="en-US" sz="3600" b="1" dirty="0">
                <a:latin typeface="+mj-ea"/>
                <a:ea typeface="+mj-ea"/>
              </a:rPr>
              <a:t>研究</a:t>
            </a:r>
            <a:r>
              <a:rPr lang="zh-CN" altLang="en-US" sz="3600" b="1" i="0" dirty="0">
                <a:effectLst/>
                <a:latin typeface="-apple-system"/>
              </a:rPr>
              <a:t>内容与方法</a:t>
            </a:r>
          </a:p>
          <a:p>
            <a:pPr algn="ctr"/>
            <a:endParaRPr lang="zh-CN" altLang="en-US" sz="3600" b="1" dirty="0">
              <a:solidFill>
                <a:schemeClr val="tx1">
                  <a:lumMod val="75000"/>
                  <a:lumOff val="25000"/>
                </a:schemeClr>
              </a:solidFill>
              <a:latin typeface="+mj-ea"/>
              <a:ea typeface="+mj-ea"/>
            </a:endParaRPr>
          </a:p>
        </p:txBody>
      </p:sp>
      <p:sp>
        <p:nvSpPr>
          <p:cNvPr id="4" name="文本框 3">
            <a:extLst>
              <a:ext uri="{FF2B5EF4-FFF2-40B4-BE49-F238E27FC236}">
                <a16:creationId xmlns:a16="http://schemas.microsoft.com/office/drawing/2014/main" id="{BB794D7A-912B-0AF6-DE44-8084FB80B5A9}"/>
              </a:ext>
            </a:extLst>
          </p:cNvPr>
          <p:cNvSpPr txBox="1"/>
          <p:nvPr/>
        </p:nvSpPr>
        <p:spPr>
          <a:xfrm>
            <a:off x="3857941" y="3535745"/>
            <a:ext cx="4476117" cy="646331"/>
          </a:xfrm>
          <a:prstGeom prst="rect">
            <a:avLst/>
          </a:prstGeom>
          <a:noFill/>
        </p:spPr>
        <p:txBody>
          <a:bodyPr wrap="square" rtlCol="0">
            <a:spAutoFit/>
          </a:bodyPr>
          <a:lstStyle/>
          <a:p>
            <a:pPr algn="ctr"/>
            <a:r>
              <a:rPr lang="en-US" altLang="zh-CN" dirty="0">
                <a:solidFill>
                  <a:schemeClr val="tx1">
                    <a:lumMod val="75000"/>
                    <a:lumOff val="25000"/>
                  </a:schemeClr>
                </a:solidFill>
              </a:rPr>
              <a:t>Research content and methods</a:t>
            </a:r>
          </a:p>
          <a:p>
            <a:pPr algn="ctr"/>
            <a:endParaRPr lang="en-US" altLang="zh-CN" dirty="0">
              <a:solidFill>
                <a:schemeClr val="tx1">
                  <a:lumMod val="75000"/>
                  <a:lumOff val="25000"/>
                </a:schemeClr>
              </a:solidFill>
            </a:endParaRPr>
          </a:p>
        </p:txBody>
      </p:sp>
    </p:spTree>
    <p:extLst>
      <p:ext uri="{BB962C8B-B14F-4D97-AF65-F5344CB8AC3E}">
        <p14:creationId xmlns:p14="http://schemas.microsoft.com/office/powerpoint/2010/main" val="388417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任意多边形: 形状 60">
            <a:extLst>
              <a:ext uri="{FF2B5EF4-FFF2-40B4-BE49-F238E27FC236}">
                <a16:creationId xmlns:a16="http://schemas.microsoft.com/office/drawing/2014/main" id="{84C11B8C-937E-E1E6-6359-6DFE9447A8E4}"/>
              </a:ext>
            </a:extLst>
          </p:cNvPr>
          <p:cNvSpPr/>
          <p:nvPr/>
        </p:nvSpPr>
        <p:spPr>
          <a:xfrm>
            <a:off x="0" y="1649213"/>
            <a:ext cx="12203575" cy="5208788"/>
          </a:xfrm>
          <a:custGeom>
            <a:avLst/>
            <a:gdLst>
              <a:gd name="connsiteX0" fmla="*/ 0 w 12192000"/>
              <a:gd name="connsiteY0" fmla="*/ 0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0 h 4329112"/>
              <a:gd name="connsiteX0" fmla="*/ 0 w 12192000"/>
              <a:gd name="connsiteY0" fmla="*/ 2708476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08476 h 4329112"/>
              <a:gd name="connsiteX0" fmla="*/ 0 w 12192000"/>
              <a:gd name="connsiteY0" fmla="*/ 2708476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08476 h 4329112"/>
              <a:gd name="connsiteX0" fmla="*/ 0 w 12192000"/>
              <a:gd name="connsiteY0" fmla="*/ 2708476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08476 h 4329112"/>
              <a:gd name="connsiteX0" fmla="*/ 0 w 12192000"/>
              <a:gd name="connsiteY0" fmla="*/ 2789498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89498 h 4329112"/>
              <a:gd name="connsiteX0" fmla="*/ 0 w 12192000"/>
              <a:gd name="connsiteY0" fmla="*/ 2789498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89498 h 4329112"/>
              <a:gd name="connsiteX0" fmla="*/ 0 w 12192000"/>
              <a:gd name="connsiteY0" fmla="*/ 2789498 h 4329112"/>
              <a:gd name="connsiteX1" fmla="*/ 12192000 w 12192000"/>
              <a:gd name="connsiteY1" fmla="*/ 0 h 4329112"/>
              <a:gd name="connsiteX2" fmla="*/ 12192000 w 12192000"/>
              <a:gd name="connsiteY2" fmla="*/ 4329112 h 4329112"/>
              <a:gd name="connsiteX3" fmla="*/ 0 w 12192000"/>
              <a:gd name="connsiteY3" fmla="*/ 4329112 h 4329112"/>
              <a:gd name="connsiteX4" fmla="*/ 0 w 12192000"/>
              <a:gd name="connsiteY4" fmla="*/ 2789498 h 4329112"/>
              <a:gd name="connsiteX0" fmla="*/ 0 w 12203575"/>
              <a:gd name="connsiteY0" fmla="*/ 3669174 h 5208788"/>
              <a:gd name="connsiteX1" fmla="*/ 12203575 w 12203575"/>
              <a:gd name="connsiteY1" fmla="*/ 0 h 5208788"/>
              <a:gd name="connsiteX2" fmla="*/ 12192000 w 12203575"/>
              <a:gd name="connsiteY2" fmla="*/ 5208788 h 5208788"/>
              <a:gd name="connsiteX3" fmla="*/ 0 w 12203575"/>
              <a:gd name="connsiteY3" fmla="*/ 5208788 h 5208788"/>
              <a:gd name="connsiteX4" fmla="*/ 0 w 12203575"/>
              <a:gd name="connsiteY4" fmla="*/ 3669174 h 5208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03575" h="5208788">
                <a:moveTo>
                  <a:pt x="0" y="3669174"/>
                </a:moveTo>
                <a:cubicBezTo>
                  <a:pt x="4179747" y="3727047"/>
                  <a:pt x="7711312" y="0"/>
                  <a:pt x="12203575" y="0"/>
                </a:cubicBezTo>
                <a:cubicBezTo>
                  <a:pt x="12199717" y="1736263"/>
                  <a:pt x="12195858" y="3472525"/>
                  <a:pt x="12192000" y="5208788"/>
                </a:cubicBezTo>
                <a:lnTo>
                  <a:pt x="0" y="5208788"/>
                </a:lnTo>
                <a:lnTo>
                  <a:pt x="0" y="3669174"/>
                </a:lnTo>
                <a:close/>
              </a:path>
            </a:pathLst>
          </a:custGeom>
          <a:gradFill flip="none" rotWithShape="1">
            <a:gsLst>
              <a:gs pos="0">
                <a:schemeClr val="accent3"/>
              </a:gs>
              <a:gs pos="100000">
                <a:schemeClr val="accent3">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 name="文本框 1">
            <a:extLst>
              <a:ext uri="{FF2B5EF4-FFF2-40B4-BE49-F238E27FC236}">
                <a16:creationId xmlns:a16="http://schemas.microsoft.com/office/drawing/2014/main" id="{93AF918B-BAFE-07C2-3FE7-776997126419}"/>
              </a:ext>
            </a:extLst>
          </p:cNvPr>
          <p:cNvSpPr txBox="1"/>
          <p:nvPr/>
        </p:nvSpPr>
        <p:spPr>
          <a:xfrm>
            <a:off x="1351280" y="303084"/>
            <a:ext cx="4744720" cy="584775"/>
          </a:xfrm>
          <a:prstGeom prst="rect">
            <a:avLst/>
          </a:prstGeom>
          <a:noFill/>
        </p:spPr>
        <p:txBody>
          <a:bodyPr wrap="square" rtlCol="0" anchor="ctr" anchorCtr="0">
            <a:spAutoFit/>
          </a:bodyPr>
          <a:lstStyle/>
          <a:p>
            <a:r>
              <a:rPr lang="zh-CN" altLang="en-US" sz="3200" b="1" dirty="0">
                <a:solidFill>
                  <a:schemeClr val="accent1">
                    <a:lumMod val="75000"/>
                  </a:schemeClr>
                </a:solidFill>
                <a:latin typeface="+mj-ea"/>
                <a:ea typeface="+mj-ea"/>
              </a:rPr>
              <a:t>研究</a:t>
            </a:r>
            <a:r>
              <a:rPr lang="zh-CN" altLang="en-US" sz="3200" b="1" i="0" dirty="0">
                <a:solidFill>
                  <a:schemeClr val="accent1">
                    <a:lumMod val="75000"/>
                  </a:schemeClr>
                </a:solidFill>
                <a:effectLst/>
                <a:latin typeface="-apple-system"/>
              </a:rPr>
              <a:t>内容与方法</a:t>
            </a:r>
          </a:p>
        </p:txBody>
      </p:sp>
      <p:sp>
        <p:nvSpPr>
          <p:cNvPr id="21" name="椭圆 20">
            <a:extLst>
              <a:ext uri="{FF2B5EF4-FFF2-40B4-BE49-F238E27FC236}">
                <a16:creationId xmlns:a16="http://schemas.microsoft.com/office/drawing/2014/main" id="{F2E58205-C841-4DB7-892E-9E708A3EF556}"/>
              </a:ext>
            </a:extLst>
          </p:cNvPr>
          <p:cNvSpPr/>
          <p:nvPr/>
        </p:nvSpPr>
        <p:spPr>
          <a:xfrm>
            <a:off x="1183197" y="5039760"/>
            <a:ext cx="336165" cy="33616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3" name="椭圆 2">
            <a:extLst>
              <a:ext uri="{FF2B5EF4-FFF2-40B4-BE49-F238E27FC236}">
                <a16:creationId xmlns:a16="http://schemas.microsoft.com/office/drawing/2014/main" id="{CBA63858-86AA-CB7F-A424-31A4F0BEDA01}"/>
              </a:ext>
            </a:extLst>
          </p:cNvPr>
          <p:cNvSpPr/>
          <p:nvPr/>
        </p:nvSpPr>
        <p:spPr>
          <a:xfrm>
            <a:off x="1233390" y="5089953"/>
            <a:ext cx="235779" cy="235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6" name="直接连接符 5">
            <a:extLst>
              <a:ext uri="{FF2B5EF4-FFF2-40B4-BE49-F238E27FC236}">
                <a16:creationId xmlns:a16="http://schemas.microsoft.com/office/drawing/2014/main" id="{53DCA337-89DC-D7B3-01D6-B9AFD6BF611F}"/>
              </a:ext>
            </a:extLst>
          </p:cNvPr>
          <p:cNvCxnSpPr>
            <a:cxnSpLocks/>
          </p:cNvCxnSpPr>
          <p:nvPr/>
        </p:nvCxnSpPr>
        <p:spPr>
          <a:xfrm flipV="1">
            <a:off x="1351280" y="1222513"/>
            <a:ext cx="0" cy="3817247"/>
          </a:xfrm>
          <a:prstGeom prst="line">
            <a:avLst/>
          </a:prstGeom>
          <a:ln w="38100">
            <a:gradFill>
              <a:gsLst>
                <a:gs pos="0">
                  <a:schemeClr val="accent3">
                    <a:lumMod val="60000"/>
                    <a:lumOff val="40000"/>
                  </a:schemeClr>
                </a:gs>
                <a:gs pos="100000">
                  <a:schemeClr val="accent3">
                    <a:lumMod val="60000"/>
                    <a:lumOff val="4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24" name="椭圆 23">
            <a:extLst>
              <a:ext uri="{FF2B5EF4-FFF2-40B4-BE49-F238E27FC236}">
                <a16:creationId xmlns:a16="http://schemas.microsoft.com/office/drawing/2014/main" id="{90C003E1-80B1-C468-E57A-66CBB6050BB7}"/>
              </a:ext>
            </a:extLst>
          </p:cNvPr>
          <p:cNvSpPr/>
          <p:nvPr/>
        </p:nvSpPr>
        <p:spPr>
          <a:xfrm>
            <a:off x="3584100" y="4286040"/>
            <a:ext cx="336165" cy="336165"/>
          </a:xfrm>
          <a:prstGeom prst="ellipse">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25" name="椭圆 24">
            <a:extLst>
              <a:ext uri="{FF2B5EF4-FFF2-40B4-BE49-F238E27FC236}">
                <a16:creationId xmlns:a16="http://schemas.microsoft.com/office/drawing/2014/main" id="{D71AB2FA-4EE3-F554-3D8A-A6388CAFC894}"/>
              </a:ext>
            </a:extLst>
          </p:cNvPr>
          <p:cNvSpPr/>
          <p:nvPr/>
        </p:nvSpPr>
        <p:spPr>
          <a:xfrm>
            <a:off x="3635026" y="4336234"/>
            <a:ext cx="235779" cy="235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34" name="直接连接符 33">
            <a:extLst>
              <a:ext uri="{FF2B5EF4-FFF2-40B4-BE49-F238E27FC236}">
                <a16:creationId xmlns:a16="http://schemas.microsoft.com/office/drawing/2014/main" id="{D6A76B21-989F-504F-0042-57C69CAB1B4C}"/>
              </a:ext>
            </a:extLst>
          </p:cNvPr>
          <p:cNvCxnSpPr>
            <a:cxnSpLocks/>
          </p:cNvCxnSpPr>
          <p:nvPr/>
        </p:nvCxnSpPr>
        <p:spPr>
          <a:xfrm flipV="1">
            <a:off x="3752182" y="991742"/>
            <a:ext cx="0" cy="3282741"/>
          </a:xfrm>
          <a:prstGeom prst="line">
            <a:avLst/>
          </a:prstGeom>
          <a:ln w="38100">
            <a:gradFill>
              <a:gsLst>
                <a:gs pos="0">
                  <a:schemeClr val="accent3">
                    <a:lumMod val="60000"/>
                    <a:lumOff val="40000"/>
                  </a:schemeClr>
                </a:gs>
                <a:gs pos="100000">
                  <a:schemeClr val="accent3">
                    <a:lumMod val="60000"/>
                    <a:lumOff val="40000"/>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1" name="椭圆 40">
            <a:extLst>
              <a:ext uri="{FF2B5EF4-FFF2-40B4-BE49-F238E27FC236}">
                <a16:creationId xmlns:a16="http://schemas.microsoft.com/office/drawing/2014/main" id="{C77F04DA-1D0C-299D-A0EF-9550B70F7F83}"/>
              </a:ext>
            </a:extLst>
          </p:cNvPr>
          <p:cNvSpPr/>
          <p:nvPr/>
        </p:nvSpPr>
        <p:spPr>
          <a:xfrm flipV="1">
            <a:off x="6958276" y="2771810"/>
            <a:ext cx="336165" cy="3361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2" name="椭圆 41">
            <a:extLst>
              <a:ext uri="{FF2B5EF4-FFF2-40B4-BE49-F238E27FC236}">
                <a16:creationId xmlns:a16="http://schemas.microsoft.com/office/drawing/2014/main" id="{03EEC8E1-30F0-0721-94D5-639B112BC5EF}"/>
              </a:ext>
            </a:extLst>
          </p:cNvPr>
          <p:cNvSpPr/>
          <p:nvPr/>
        </p:nvSpPr>
        <p:spPr>
          <a:xfrm flipV="1">
            <a:off x="7025180" y="2826859"/>
            <a:ext cx="235779" cy="235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40" name="直接连接符 39">
            <a:extLst>
              <a:ext uri="{FF2B5EF4-FFF2-40B4-BE49-F238E27FC236}">
                <a16:creationId xmlns:a16="http://schemas.microsoft.com/office/drawing/2014/main" id="{701DC9E1-2B95-5934-BCA8-E8082C2A1F6F}"/>
              </a:ext>
            </a:extLst>
          </p:cNvPr>
          <p:cNvCxnSpPr>
            <a:cxnSpLocks/>
          </p:cNvCxnSpPr>
          <p:nvPr/>
        </p:nvCxnSpPr>
        <p:spPr>
          <a:xfrm>
            <a:off x="7143069" y="3062638"/>
            <a:ext cx="0" cy="3282741"/>
          </a:xfrm>
          <a:prstGeom prst="line">
            <a:avLst/>
          </a:prstGeom>
          <a:ln w="38100">
            <a:gradFill>
              <a:gsLst>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47" name="椭圆 46">
            <a:extLst>
              <a:ext uri="{FF2B5EF4-FFF2-40B4-BE49-F238E27FC236}">
                <a16:creationId xmlns:a16="http://schemas.microsoft.com/office/drawing/2014/main" id="{2FBBA119-A6D8-C1DF-3FA7-71978C03E4C1}"/>
              </a:ext>
            </a:extLst>
          </p:cNvPr>
          <p:cNvSpPr/>
          <p:nvPr/>
        </p:nvSpPr>
        <p:spPr>
          <a:xfrm flipV="1">
            <a:off x="9422718" y="1868167"/>
            <a:ext cx="336165" cy="3361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48" name="椭圆 47">
            <a:extLst>
              <a:ext uri="{FF2B5EF4-FFF2-40B4-BE49-F238E27FC236}">
                <a16:creationId xmlns:a16="http://schemas.microsoft.com/office/drawing/2014/main" id="{A82EC330-5FB4-CDD4-58C8-B6236859810D}"/>
              </a:ext>
            </a:extLst>
          </p:cNvPr>
          <p:cNvSpPr/>
          <p:nvPr/>
        </p:nvSpPr>
        <p:spPr>
          <a:xfrm flipV="1">
            <a:off x="9472911" y="1918360"/>
            <a:ext cx="235779" cy="23577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cxnSp>
        <p:nvCxnSpPr>
          <p:cNvPr id="46" name="直接连接符 45">
            <a:extLst>
              <a:ext uri="{FF2B5EF4-FFF2-40B4-BE49-F238E27FC236}">
                <a16:creationId xmlns:a16="http://schemas.microsoft.com/office/drawing/2014/main" id="{8B422189-8603-641F-F341-FA842EA06297}"/>
              </a:ext>
            </a:extLst>
          </p:cNvPr>
          <p:cNvCxnSpPr>
            <a:cxnSpLocks/>
          </p:cNvCxnSpPr>
          <p:nvPr/>
        </p:nvCxnSpPr>
        <p:spPr>
          <a:xfrm>
            <a:off x="9590068" y="2204332"/>
            <a:ext cx="0" cy="3282741"/>
          </a:xfrm>
          <a:prstGeom prst="line">
            <a:avLst/>
          </a:prstGeom>
          <a:ln w="38100">
            <a:gradFill>
              <a:gsLst>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grpSp>
        <p:nvGrpSpPr>
          <p:cNvPr id="13" name="组合 12">
            <a:extLst>
              <a:ext uri="{FF2B5EF4-FFF2-40B4-BE49-F238E27FC236}">
                <a16:creationId xmlns:a16="http://schemas.microsoft.com/office/drawing/2014/main" id="{63AE2B6E-F1AF-193E-EDDB-B082AC255829}"/>
              </a:ext>
            </a:extLst>
          </p:cNvPr>
          <p:cNvGrpSpPr/>
          <p:nvPr/>
        </p:nvGrpSpPr>
        <p:grpSpPr>
          <a:xfrm>
            <a:off x="1469168" y="1190541"/>
            <a:ext cx="1967696" cy="2353064"/>
            <a:chOff x="1469168" y="1400588"/>
            <a:chExt cx="1967696" cy="2353064"/>
          </a:xfrm>
        </p:grpSpPr>
        <p:sp>
          <p:nvSpPr>
            <p:cNvPr id="12" name="矩形 11">
              <a:extLst>
                <a:ext uri="{FF2B5EF4-FFF2-40B4-BE49-F238E27FC236}">
                  <a16:creationId xmlns:a16="http://schemas.microsoft.com/office/drawing/2014/main" id="{B1645109-0D8D-933A-AF36-8A5790D436D8}"/>
                </a:ext>
              </a:extLst>
            </p:cNvPr>
            <p:cNvSpPr/>
            <p:nvPr/>
          </p:nvSpPr>
          <p:spPr>
            <a:xfrm>
              <a:off x="1469168" y="1400588"/>
              <a:ext cx="1517872" cy="40011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spAutoFit/>
            </a:bodyPr>
            <a:lstStyle/>
            <a:p>
              <a:r>
                <a:rPr lang="zh-CN" altLang="en-US" sz="2000" b="1" dirty="0"/>
                <a:t>第一阶段</a:t>
              </a:r>
            </a:p>
          </p:txBody>
        </p:sp>
        <p:sp>
          <p:nvSpPr>
            <p:cNvPr id="51" name="文本框 50">
              <a:extLst>
                <a:ext uri="{FF2B5EF4-FFF2-40B4-BE49-F238E27FC236}">
                  <a16:creationId xmlns:a16="http://schemas.microsoft.com/office/drawing/2014/main" id="{83ECA937-B1D5-DADB-FFCB-34DF5ECD36AB}"/>
                </a:ext>
              </a:extLst>
            </p:cNvPr>
            <p:cNvSpPr txBox="1"/>
            <p:nvPr/>
          </p:nvSpPr>
          <p:spPr>
            <a:xfrm>
              <a:off x="1469168" y="1889616"/>
              <a:ext cx="1967696" cy="1864036"/>
            </a:xfrm>
            <a:prstGeom prst="rect">
              <a:avLst/>
            </a:prstGeom>
            <a:noFill/>
          </p:spPr>
          <p:txBody>
            <a:bodyPr wrap="square" rtlCol="0" anchor="t" anchorCtr="0">
              <a:spAutoFit/>
            </a:bodyPr>
            <a:lstStyle/>
            <a:p>
              <a:pPr>
                <a:lnSpc>
                  <a:spcPct val="120000"/>
                </a:lnSpc>
                <a:spcAft>
                  <a:spcPts val="600"/>
                </a:spcAft>
              </a:pPr>
              <a:r>
                <a:rPr lang="zh-CN" altLang="en-US" b="1" i="0" dirty="0">
                  <a:solidFill>
                    <a:srgbClr val="1F2328"/>
                  </a:solidFill>
                  <a:effectLst/>
                  <a:latin typeface="-apple-system"/>
                </a:rPr>
                <a:t>修改同步 </a:t>
              </a:r>
              <a:r>
                <a:rPr lang="en-US" altLang="zh-CN" b="1" i="0" dirty="0" err="1">
                  <a:solidFill>
                    <a:srgbClr val="1F2328"/>
                  </a:solidFill>
                  <a:effectLst/>
                  <a:latin typeface="-apple-system"/>
                </a:rPr>
                <a:t>JammDB</a:t>
              </a:r>
              <a:r>
                <a:rPr lang="en-US" altLang="zh-CN" b="1" i="0" dirty="0">
                  <a:solidFill>
                    <a:srgbClr val="1F2328"/>
                  </a:solidFill>
                  <a:effectLst/>
                  <a:latin typeface="-apple-system"/>
                </a:rPr>
                <a:t> </a:t>
              </a:r>
              <a:r>
                <a:rPr lang="zh-CN" altLang="en-US" b="1" i="0" dirty="0">
                  <a:solidFill>
                    <a:srgbClr val="1F2328"/>
                  </a:solidFill>
                  <a:effectLst/>
                  <a:latin typeface="-apple-system"/>
                </a:rPr>
                <a:t>为</a:t>
              </a:r>
              <a:endParaRPr lang="en-US" altLang="zh-CN" b="1" i="0" dirty="0">
                <a:solidFill>
                  <a:srgbClr val="1F2328"/>
                </a:solidFill>
                <a:effectLst/>
                <a:latin typeface="-apple-system"/>
              </a:endParaRPr>
            </a:p>
            <a:p>
              <a:pPr>
                <a:lnSpc>
                  <a:spcPct val="120000"/>
                </a:lnSpc>
                <a:spcAft>
                  <a:spcPts val="600"/>
                </a:spcAft>
              </a:pPr>
              <a:r>
                <a:rPr lang="zh-CN" altLang="en-US" b="1" i="0" dirty="0">
                  <a:solidFill>
                    <a:srgbClr val="1F2328"/>
                  </a:solidFill>
                  <a:effectLst/>
                  <a:latin typeface="-apple-system"/>
                </a:rPr>
                <a:t>异步并集成到 </a:t>
              </a:r>
              <a:r>
                <a:rPr lang="en-US" altLang="zh-CN" b="1" i="0" dirty="0" err="1">
                  <a:solidFill>
                    <a:srgbClr val="1F2328"/>
                  </a:solidFill>
                  <a:effectLst/>
                  <a:latin typeface="-apple-system"/>
                </a:rPr>
                <a:t>Alien_OS</a:t>
              </a:r>
              <a:endParaRPr lang="en-US" altLang="zh-CN" b="1" i="0" dirty="0">
                <a:solidFill>
                  <a:srgbClr val="1F2328"/>
                </a:solidFill>
                <a:effectLst/>
                <a:latin typeface="-apple-system"/>
              </a:endParaRPr>
            </a:p>
            <a:p>
              <a:pPr algn="l">
                <a:lnSpc>
                  <a:spcPct val="120000"/>
                </a:lnSpc>
                <a:spcAft>
                  <a:spcPts val="600"/>
                </a:spcAft>
              </a:pPr>
              <a:endParaRPr lang="en-US" altLang="zh-CN" dirty="0">
                <a:solidFill>
                  <a:schemeClr val="tx1">
                    <a:lumMod val="65000"/>
                    <a:lumOff val="35000"/>
                  </a:schemeClr>
                </a:solidFill>
                <a:latin typeface="+mj-ea"/>
                <a:ea typeface="+mj-ea"/>
              </a:endParaRPr>
            </a:p>
          </p:txBody>
        </p:sp>
      </p:grpSp>
      <p:grpSp>
        <p:nvGrpSpPr>
          <p:cNvPr id="53" name="组合 52">
            <a:extLst>
              <a:ext uri="{FF2B5EF4-FFF2-40B4-BE49-F238E27FC236}">
                <a16:creationId xmlns:a16="http://schemas.microsoft.com/office/drawing/2014/main" id="{173A8175-7A73-D072-9894-40F1871B49AF}"/>
              </a:ext>
            </a:extLst>
          </p:cNvPr>
          <p:cNvGrpSpPr/>
          <p:nvPr/>
        </p:nvGrpSpPr>
        <p:grpSpPr>
          <a:xfrm>
            <a:off x="3802376" y="877504"/>
            <a:ext cx="1967696" cy="869581"/>
            <a:chOff x="1469168" y="1400588"/>
            <a:chExt cx="1967696" cy="869581"/>
          </a:xfrm>
        </p:grpSpPr>
        <p:sp>
          <p:nvSpPr>
            <p:cNvPr id="55" name="矩形 54">
              <a:extLst>
                <a:ext uri="{FF2B5EF4-FFF2-40B4-BE49-F238E27FC236}">
                  <a16:creationId xmlns:a16="http://schemas.microsoft.com/office/drawing/2014/main" id="{CECF49CF-6BE3-0A9B-BEE2-1B6F167D4732}"/>
                </a:ext>
              </a:extLst>
            </p:cNvPr>
            <p:cNvSpPr/>
            <p:nvPr/>
          </p:nvSpPr>
          <p:spPr>
            <a:xfrm>
              <a:off x="1469168" y="1400588"/>
              <a:ext cx="1517872" cy="40011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spAutoFit/>
            </a:bodyPr>
            <a:lstStyle/>
            <a:p>
              <a:r>
                <a:rPr lang="zh-CN" altLang="en-US" sz="2000" b="1" dirty="0"/>
                <a:t>第二阶段</a:t>
              </a:r>
            </a:p>
          </p:txBody>
        </p:sp>
        <p:sp>
          <p:nvSpPr>
            <p:cNvPr id="56" name="文本框 55">
              <a:extLst>
                <a:ext uri="{FF2B5EF4-FFF2-40B4-BE49-F238E27FC236}">
                  <a16:creationId xmlns:a16="http://schemas.microsoft.com/office/drawing/2014/main" id="{08608E68-DB77-1F2E-0629-32DA2B86A060}"/>
                </a:ext>
              </a:extLst>
            </p:cNvPr>
            <p:cNvSpPr txBox="1"/>
            <p:nvPr/>
          </p:nvSpPr>
          <p:spPr>
            <a:xfrm>
              <a:off x="1469168" y="1889616"/>
              <a:ext cx="1967696" cy="380553"/>
            </a:xfrm>
            <a:prstGeom prst="rect">
              <a:avLst/>
            </a:prstGeom>
            <a:noFill/>
          </p:spPr>
          <p:txBody>
            <a:bodyPr wrap="square" rtlCol="0" anchor="t" anchorCtr="0">
              <a:spAutoFit/>
            </a:bodyPr>
            <a:lstStyle/>
            <a:p>
              <a:pPr algn="l">
                <a:lnSpc>
                  <a:spcPct val="120000"/>
                </a:lnSpc>
                <a:spcAft>
                  <a:spcPts val="600"/>
                </a:spcAft>
              </a:pPr>
              <a:endParaRPr lang="en-US" altLang="zh-CN" dirty="0">
                <a:solidFill>
                  <a:schemeClr val="tx1">
                    <a:lumMod val="65000"/>
                    <a:lumOff val="35000"/>
                  </a:schemeClr>
                </a:solidFill>
                <a:latin typeface="+mj-ea"/>
                <a:ea typeface="+mj-ea"/>
              </a:endParaRPr>
            </a:p>
          </p:txBody>
        </p:sp>
      </p:grpSp>
      <p:grpSp>
        <p:nvGrpSpPr>
          <p:cNvPr id="57" name="组合 56">
            <a:extLst>
              <a:ext uri="{FF2B5EF4-FFF2-40B4-BE49-F238E27FC236}">
                <a16:creationId xmlns:a16="http://schemas.microsoft.com/office/drawing/2014/main" id="{3204FF87-5A08-E7A0-CE1A-B6C2871E2543}"/>
              </a:ext>
            </a:extLst>
          </p:cNvPr>
          <p:cNvGrpSpPr/>
          <p:nvPr/>
        </p:nvGrpSpPr>
        <p:grpSpPr>
          <a:xfrm>
            <a:off x="7324991" y="3378123"/>
            <a:ext cx="1967696" cy="1278924"/>
            <a:chOff x="1469168" y="1400588"/>
            <a:chExt cx="1967696" cy="1278924"/>
          </a:xfrm>
        </p:grpSpPr>
        <p:sp>
          <p:nvSpPr>
            <p:cNvPr id="66" name="矩形 65">
              <a:extLst>
                <a:ext uri="{FF2B5EF4-FFF2-40B4-BE49-F238E27FC236}">
                  <a16:creationId xmlns:a16="http://schemas.microsoft.com/office/drawing/2014/main" id="{646ADA2A-6F4E-18EB-1EAC-3DD82F05FF31}"/>
                </a:ext>
              </a:extLst>
            </p:cNvPr>
            <p:cNvSpPr/>
            <p:nvPr/>
          </p:nvSpPr>
          <p:spPr>
            <a:xfrm>
              <a:off x="1469168" y="1400588"/>
              <a:ext cx="1517872" cy="4001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spAutoFit/>
            </a:bodyPr>
            <a:lstStyle/>
            <a:p>
              <a:r>
                <a:rPr lang="zh-CN" altLang="en-US" sz="2000" b="1" dirty="0">
                  <a:solidFill>
                    <a:schemeClr val="accent3"/>
                  </a:solidFill>
                </a:rPr>
                <a:t>第四阶段</a:t>
              </a:r>
            </a:p>
          </p:txBody>
        </p:sp>
        <p:sp>
          <p:nvSpPr>
            <p:cNvPr id="67" name="文本框 66">
              <a:extLst>
                <a:ext uri="{FF2B5EF4-FFF2-40B4-BE49-F238E27FC236}">
                  <a16:creationId xmlns:a16="http://schemas.microsoft.com/office/drawing/2014/main" id="{106B3563-7CFE-9FE3-F21E-6AE0DCBE9EFD}"/>
                </a:ext>
              </a:extLst>
            </p:cNvPr>
            <p:cNvSpPr txBox="1"/>
            <p:nvPr/>
          </p:nvSpPr>
          <p:spPr>
            <a:xfrm>
              <a:off x="1469168" y="1889616"/>
              <a:ext cx="1967696" cy="789896"/>
            </a:xfrm>
            <a:prstGeom prst="rect">
              <a:avLst/>
            </a:prstGeom>
            <a:noFill/>
          </p:spPr>
          <p:txBody>
            <a:bodyPr wrap="square" rtlCol="0" anchor="t" anchorCtr="0">
              <a:spAutoFit/>
            </a:bodyPr>
            <a:lstStyle/>
            <a:p>
              <a:pPr>
                <a:lnSpc>
                  <a:spcPct val="120000"/>
                </a:lnSpc>
                <a:spcAft>
                  <a:spcPts val="600"/>
                </a:spcAft>
              </a:pPr>
              <a:r>
                <a:rPr lang="zh-CN" altLang="en-US" b="1" i="0" dirty="0">
                  <a:solidFill>
                    <a:srgbClr val="1F2328"/>
                  </a:solidFill>
                  <a:effectLst/>
                  <a:latin typeface="-apple-system"/>
                </a:rPr>
                <a:t>故障还原机制</a:t>
              </a:r>
            </a:p>
            <a:p>
              <a:pPr algn="l">
                <a:lnSpc>
                  <a:spcPct val="120000"/>
                </a:lnSpc>
                <a:spcAft>
                  <a:spcPts val="600"/>
                </a:spcAft>
              </a:pPr>
              <a:endParaRPr lang="en-US" altLang="zh-CN" dirty="0">
                <a:solidFill>
                  <a:schemeClr val="tx1">
                    <a:lumMod val="65000"/>
                    <a:lumOff val="35000"/>
                  </a:schemeClr>
                </a:solidFill>
                <a:latin typeface="+mj-ea"/>
                <a:ea typeface="+mj-ea"/>
              </a:endParaRPr>
            </a:p>
          </p:txBody>
        </p:sp>
      </p:grpSp>
      <p:grpSp>
        <p:nvGrpSpPr>
          <p:cNvPr id="68" name="组合 67">
            <a:extLst>
              <a:ext uri="{FF2B5EF4-FFF2-40B4-BE49-F238E27FC236}">
                <a16:creationId xmlns:a16="http://schemas.microsoft.com/office/drawing/2014/main" id="{8E04BF14-3808-2C7D-399D-369A5DBD7315}"/>
              </a:ext>
            </a:extLst>
          </p:cNvPr>
          <p:cNvGrpSpPr/>
          <p:nvPr/>
        </p:nvGrpSpPr>
        <p:grpSpPr>
          <a:xfrm>
            <a:off x="9640678" y="2496916"/>
            <a:ext cx="2051199" cy="865990"/>
            <a:chOff x="1345563" y="1400588"/>
            <a:chExt cx="2051199" cy="865990"/>
          </a:xfrm>
        </p:grpSpPr>
        <p:sp>
          <p:nvSpPr>
            <p:cNvPr id="69" name="矩形 68">
              <a:extLst>
                <a:ext uri="{FF2B5EF4-FFF2-40B4-BE49-F238E27FC236}">
                  <a16:creationId xmlns:a16="http://schemas.microsoft.com/office/drawing/2014/main" id="{69A981A2-8DF2-CEEB-3983-10D3472C9363}"/>
                </a:ext>
              </a:extLst>
            </p:cNvPr>
            <p:cNvSpPr/>
            <p:nvPr/>
          </p:nvSpPr>
          <p:spPr>
            <a:xfrm>
              <a:off x="1469168" y="1400588"/>
              <a:ext cx="1517872" cy="4001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spAutoFit/>
            </a:bodyPr>
            <a:lstStyle/>
            <a:p>
              <a:r>
                <a:rPr lang="zh-CN" altLang="en-US" sz="2000" b="1" dirty="0">
                  <a:solidFill>
                    <a:schemeClr val="accent3"/>
                  </a:solidFill>
                </a:rPr>
                <a:t>第五阶段</a:t>
              </a:r>
            </a:p>
          </p:txBody>
        </p:sp>
        <p:sp>
          <p:nvSpPr>
            <p:cNvPr id="74" name="文本框 73">
              <a:extLst>
                <a:ext uri="{FF2B5EF4-FFF2-40B4-BE49-F238E27FC236}">
                  <a16:creationId xmlns:a16="http://schemas.microsoft.com/office/drawing/2014/main" id="{78B5B437-6B51-2BC0-13D9-D2334F91EFC9}"/>
                </a:ext>
              </a:extLst>
            </p:cNvPr>
            <p:cNvSpPr txBox="1"/>
            <p:nvPr/>
          </p:nvSpPr>
          <p:spPr>
            <a:xfrm>
              <a:off x="1345563" y="1897246"/>
              <a:ext cx="2051199" cy="369332"/>
            </a:xfrm>
            <a:prstGeom prst="rect">
              <a:avLst/>
            </a:prstGeom>
            <a:noFill/>
          </p:spPr>
          <p:txBody>
            <a:bodyPr wrap="square" rtlCol="0" anchor="t" anchorCtr="0">
              <a:spAutoFit/>
            </a:bodyPr>
            <a:lstStyle/>
            <a:p>
              <a:pPr algn="l"/>
              <a:r>
                <a:rPr lang="zh-CN" altLang="en-US" b="1" i="0" dirty="0">
                  <a:solidFill>
                    <a:srgbClr val="1F2328"/>
                  </a:solidFill>
                  <a:effectLst/>
                  <a:latin typeface="-apple-system"/>
                </a:rPr>
                <a:t>操作系统的事务性</a:t>
              </a:r>
            </a:p>
          </p:txBody>
        </p:sp>
      </p:grpSp>
      <p:cxnSp>
        <p:nvCxnSpPr>
          <p:cNvPr id="5" name="直接连接符 4">
            <a:extLst>
              <a:ext uri="{FF2B5EF4-FFF2-40B4-BE49-F238E27FC236}">
                <a16:creationId xmlns:a16="http://schemas.microsoft.com/office/drawing/2014/main" id="{2E02316B-0077-85D9-9959-098805D57748}"/>
              </a:ext>
            </a:extLst>
          </p:cNvPr>
          <p:cNvCxnSpPr>
            <a:cxnSpLocks/>
          </p:cNvCxnSpPr>
          <p:nvPr/>
        </p:nvCxnSpPr>
        <p:spPr>
          <a:xfrm>
            <a:off x="5276135" y="3935360"/>
            <a:ext cx="0" cy="3282741"/>
          </a:xfrm>
          <a:prstGeom prst="line">
            <a:avLst/>
          </a:prstGeom>
          <a:ln w="38100">
            <a:gradFill>
              <a:gsLst>
                <a:gs pos="0">
                  <a:schemeClr val="bg1"/>
                </a:gs>
                <a:gs pos="100000">
                  <a:schemeClr val="bg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7" name="椭圆 6">
            <a:extLst>
              <a:ext uri="{FF2B5EF4-FFF2-40B4-BE49-F238E27FC236}">
                <a16:creationId xmlns:a16="http://schemas.microsoft.com/office/drawing/2014/main" id="{3C77787A-11E9-6F16-9EC2-ADB3712663C2}"/>
              </a:ext>
            </a:extLst>
          </p:cNvPr>
          <p:cNvSpPr/>
          <p:nvPr/>
        </p:nvSpPr>
        <p:spPr>
          <a:xfrm flipV="1">
            <a:off x="5127214" y="3695130"/>
            <a:ext cx="336165" cy="33616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endParaRPr lang="zh-CN" altLang="en-US"/>
          </a:p>
        </p:txBody>
      </p:sp>
      <p:sp>
        <p:nvSpPr>
          <p:cNvPr id="9" name="矩形 8">
            <a:extLst>
              <a:ext uri="{FF2B5EF4-FFF2-40B4-BE49-F238E27FC236}">
                <a16:creationId xmlns:a16="http://schemas.microsoft.com/office/drawing/2014/main" id="{CFAA7D47-7D7C-84EE-0DC7-F4F378F872A6}"/>
              </a:ext>
            </a:extLst>
          </p:cNvPr>
          <p:cNvSpPr/>
          <p:nvPr/>
        </p:nvSpPr>
        <p:spPr>
          <a:xfrm>
            <a:off x="5397994" y="4113921"/>
            <a:ext cx="1517872" cy="4001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chorCtr="0">
            <a:spAutoFit/>
          </a:bodyPr>
          <a:lstStyle/>
          <a:p>
            <a:r>
              <a:rPr lang="zh-CN" altLang="en-US" sz="2000" b="1" dirty="0">
                <a:solidFill>
                  <a:schemeClr val="accent3"/>
                </a:solidFill>
              </a:rPr>
              <a:t>第三阶段</a:t>
            </a:r>
          </a:p>
        </p:txBody>
      </p:sp>
      <p:sp>
        <p:nvSpPr>
          <p:cNvPr id="11" name="文本框 10">
            <a:extLst>
              <a:ext uri="{FF2B5EF4-FFF2-40B4-BE49-F238E27FC236}">
                <a16:creationId xmlns:a16="http://schemas.microsoft.com/office/drawing/2014/main" id="{AD8AF4D8-14FE-73BE-868F-49A09E610B34}"/>
              </a:ext>
            </a:extLst>
          </p:cNvPr>
          <p:cNvSpPr txBox="1"/>
          <p:nvPr/>
        </p:nvSpPr>
        <p:spPr>
          <a:xfrm>
            <a:off x="5276135" y="4921972"/>
            <a:ext cx="1967696" cy="1122295"/>
          </a:xfrm>
          <a:prstGeom prst="rect">
            <a:avLst/>
          </a:prstGeom>
          <a:noFill/>
        </p:spPr>
        <p:txBody>
          <a:bodyPr wrap="square" rtlCol="0" anchor="t" anchorCtr="0">
            <a:spAutoFit/>
          </a:bodyPr>
          <a:lstStyle/>
          <a:p>
            <a:pPr>
              <a:lnSpc>
                <a:spcPct val="120000"/>
              </a:lnSpc>
              <a:spcAft>
                <a:spcPts val="600"/>
              </a:spcAft>
            </a:pPr>
            <a:r>
              <a:rPr lang="zh-CN" altLang="en-US" b="1" i="0" dirty="0">
                <a:solidFill>
                  <a:srgbClr val="1F2328"/>
                </a:solidFill>
                <a:effectLst/>
                <a:latin typeface="-apple-system"/>
              </a:rPr>
              <a:t>动态调节同步与异步模式的实现</a:t>
            </a:r>
          </a:p>
          <a:p>
            <a:pPr algn="l">
              <a:lnSpc>
                <a:spcPct val="120000"/>
              </a:lnSpc>
              <a:spcAft>
                <a:spcPts val="600"/>
              </a:spcAft>
            </a:pPr>
            <a:endParaRPr lang="en-US" altLang="zh-CN" dirty="0">
              <a:solidFill>
                <a:schemeClr val="tx1">
                  <a:lumMod val="65000"/>
                  <a:lumOff val="35000"/>
                </a:schemeClr>
              </a:solidFill>
              <a:latin typeface="+mj-ea"/>
              <a:ea typeface="+mj-ea"/>
            </a:endParaRPr>
          </a:p>
        </p:txBody>
      </p:sp>
      <p:sp>
        <p:nvSpPr>
          <p:cNvPr id="15" name="文本框 14">
            <a:extLst>
              <a:ext uri="{FF2B5EF4-FFF2-40B4-BE49-F238E27FC236}">
                <a16:creationId xmlns:a16="http://schemas.microsoft.com/office/drawing/2014/main" id="{9ACD8C2C-9194-CD4A-94A7-67F76C75E60A}"/>
              </a:ext>
            </a:extLst>
          </p:cNvPr>
          <p:cNvSpPr txBox="1"/>
          <p:nvPr/>
        </p:nvSpPr>
        <p:spPr>
          <a:xfrm>
            <a:off x="3865625" y="1492006"/>
            <a:ext cx="6100482" cy="369332"/>
          </a:xfrm>
          <a:prstGeom prst="rect">
            <a:avLst/>
          </a:prstGeom>
          <a:noFill/>
        </p:spPr>
        <p:txBody>
          <a:bodyPr wrap="square">
            <a:spAutoFit/>
          </a:bodyPr>
          <a:lstStyle/>
          <a:p>
            <a:pPr algn="l"/>
            <a:r>
              <a:rPr lang="zh-CN" altLang="en-US" b="1" i="0" dirty="0">
                <a:solidFill>
                  <a:srgbClr val="1F2328"/>
                </a:solidFill>
                <a:effectLst/>
                <a:latin typeface="-apple-system"/>
              </a:rPr>
              <a:t>压缩算法学习与应用</a:t>
            </a:r>
          </a:p>
        </p:txBody>
      </p:sp>
    </p:spTree>
    <p:extLst>
      <p:ext uri="{BB962C8B-B14F-4D97-AF65-F5344CB8AC3E}">
        <p14:creationId xmlns:p14="http://schemas.microsoft.com/office/powerpoint/2010/main" val="2409306153"/>
      </p:ext>
    </p:extLst>
  </p:cSld>
  <p:clrMapOvr>
    <a:masterClrMapping/>
  </p:clrMapOvr>
</p:sld>
</file>

<file path=ppt/theme/theme1.xml><?xml version="1.0" encoding="utf-8"?>
<a:theme xmlns:a="http://schemas.openxmlformats.org/drawingml/2006/main" name="Office 主题">
  <a:themeElements>
    <a:clrScheme name="绿色学术答辩通用模板">
      <a:dk1>
        <a:srgbClr val="000000"/>
      </a:dk1>
      <a:lt1>
        <a:srgbClr val="FFFFFF"/>
      </a:lt1>
      <a:dk2>
        <a:srgbClr val="000000"/>
      </a:dk2>
      <a:lt2>
        <a:srgbClr val="FFFFFF"/>
      </a:lt2>
      <a:accent1>
        <a:srgbClr val="2ADB36"/>
      </a:accent1>
      <a:accent2>
        <a:srgbClr val="2FC463"/>
      </a:accent2>
      <a:accent3>
        <a:srgbClr val="55D128"/>
      </a:accent3>
      <a:accent4>
        <a:srgbClr val="28D1C3"/>
      </a:accent4>
      <a:accent5>
        <a:srgbClr val="C4342F"/>
      </a:accent5>
      <a:accent6>
        <a:srgbClr val="917319"/>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nchor="ctr" anchorCtr="0">
        <a:noAutofit/>
      </a:bodyPr>
      <a:lstStyle>
        <a:defPPr algn="l">
          <a:defRPr sz="3200" dirty="0" smtClean="0">
            <a:latin typeface="+mj-ea"/>
            <a:ea typeface="+mj-ea"/>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578</TotalTime>
  <Words>1558</Words>
  <Application>Microsoft Office PowerPoint</Application>
  <PresentationFormat>宽屏</PresentationFormat>
  <Paragraphs>113</Paragraphs>
  <Slides>21</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21</vt:i4>
      </vt:variant>
    </vt:vector>
  </HeadingPairs>
  <TitlesOfParts>
    <vt:vector size="25" baseType="lpstr">
      <vt:lpstr>-apple-system</vt:lpstr>
      <vt:lpstr>Arial Unicode MS</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朱淼</dc:creator>
  <cp:lastModifiedBy>Jack 卓</cp:lastModifiedBy>
  <cp:revision>5</cp:revision>
  <dcterms:created xsi:type="dcterms:W3CDTF">2022-07-01T02:32:23Z</dcterms:created>
  <dcterms:modified xsi:type="dcterms:W3CDTF">2024-10-08T00:19:04Z</dcterms:modified>
</cp:coreProperties>
</file>

<file path=docProps/thumbnail.jpeg>
</file>